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Default Extension="wmf" ContentType="image/x-wmf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07656-5502-AD42-989F-A172D39471F0}" type="datetimeFigureOut">
              <a:rPr lang="fr-FR" smtClean="0"/>
              <a:pPr/>
              <a:t>3/10/14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F8082-96EE-9046-8E54-2FCBCA97E93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UKRAINIAN INTERNET GOVERNANCE FORUM</a:t>
            </a:r>
            <a:b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Kyiv 1  October 2014 </a:t>
            </a:r>
            <a: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GB" sz="1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" y="3886199"/>
            <a:ext cx="9144000" cy="230957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State of play of the answers to Ed. Snowden revelations: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TIME OF REPORTS 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USA </a:t>
            </a:r>
            <a:r>
              <a:rPr lang="en-US" b="1" dirty="0" smtClean="0">
                <a:solidFill>
                  <a:srgbClr val="FF6600"/>
                </a:solidFill>
              </a:rPr>
              <a:t>National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EU, CoE </a:t>
            </a:r>
            <a:r>
              <a:rPr lang="en-US" b="1" dirty="0" smtClean="0">
                <a:solidFill>
                  <a:srgbClr val="FF6600"/>
                </a:solidFill>
              </a:rPr>
              <a:t>regional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and </a:t>
            </a:r>
            <a:r>
              <a:rPr lang="en-US" b="1" smtClean="0">
                <a:solidFill>
                  <a:srgbClr val="FF6600"/>
                </a:solidFill>
              </a:rPr>
              <a:t>UN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HCHR 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by Marie GEORGES, Council of Europe expert</a:t>
            </a:r>
          </a:p>
          <a:p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5" name="Picture 2" descr="igf-ua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39713"/>
            <a:ext cx="2667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revelations- since June 2013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2976"/>
            <a:ext cx="8686800" cy="5823768"/>
          </a:xfrm>
        </p:spPr>
        <p:txBody>
          <a:bodyPr>
            <a:normAutofit fontScale="70000" lnSpcReduction="20000"/>
          </a:bodyPr>
          <a:lstStyle/>
          <a:p>
            <a:pPr marL="0" lvl="2" indent="-180000">
              <a:lnSpc>
                <a:spcPts val="2000"/>
              </a:lnSpc>
              <a:spcBef>
                <a:spcPts val="0"/>
              </a:spcBef>
              <a:buNone/>
            </a:pPr>
            <a:r>
              <a:rPr lang="en-GB" sz="2800" dirty="0" smtClean="0">
                <a:latin typeface="Arial"/>
              </a:rPr>
              <a:t>(</a:t>
            </a:r>
            <a:r>
              <a:rPr lang="en-GB" sz="2800" dirty="0" smtClean="0">
                <a:solidFill>
                  <a:srgbClr val="FF6600"/>
                </a:solidFill>
                <a:latin typeface="Arial"/>
              </a:rPr>
              <a:t>ECHELON</a:t>
            </a:r>
            <a:r>
              <a:rPr lang="en-GB" sz="2800" dirty="0" smtClean="0">
                <a:latin typeface="Arial"/>
              </a:rPr>
              <a:t> end 1990s</a:t>
            </a:r>
          </a:p>
          <a:p>
            <a:pPr marL="0" lvl="2" indent="180000">
              <a:spcBef>
                <a:spcPts val="0"/>
              </a:spcBef>
              <a:buNone/>
            </a:pPr>
            <a:r>
              <a:rPr lang="en-GB" sz="2800" dirty="0" smtClean="0">
                <a:solidFill>
                  <a:srgbClr val="FF6600"/>
                </a:solidFill>
                <a:latin typeface="Arial"/>
              </a:rPr>
              <a:t>“Passenger Name Record” since</a:t>
            </a:r>
            <a:r>
              <a:rPr lang="en-GB" sz="2800" dirty="0" smtClean="0">
                <a:latin typeface="Arial"/>
              </a:rPr>
              <a:t> 2003)</a:t>
            </a:r>
          </a:p>
          <a:p>
            <a:pPr marL="0" lvl="2" indent="180000">
              <a:spcBef>
                <a:spcPts val="0"/>
              </a:spcBef>
              <a:buNone/>
            </a:pPr>
            <a:endParaRPr lang="en-GB" sz="2800" dirty="0" smtClean="0">
              <a:latin typeface="Arial"/>
            </a:endParaRPr>
          </a:p>
          <a:p>
            <a:pPr marL="0" lvl="2" indent="180000">
              <a:spcBef>
                <a:spcPts val="0"/>
              </a:spcBef>
              <a:buNone/>
            </a:pPr>
            <a:r>
              <a:rPr lang="en-GB" sz="2800" dirty="0" smtClean="0">
                <a:latin typeface="Arial"/>
              </a:rPr>
              <a:t>2001 and on:  NSA and its private contractors: </a:t>
            </a:r>
            <a:r>
              <a:rPr lang="en-GB" sz="2800" dirty="0" smtClean="0">
                <a:solidFill>
                  <a:schemeClr val="accent6"/>
                </a:solidFill>
                <a:latin typeface="Arial"/>
              </a:rPr>
              <a:t>800 000 individuals</a:t>
            </a:r>
          </a:p>
          <a:p>
            <a:pPr marL="0" lvl="2" indent="180000">
              <a:spcBef>
                <a:spcPts val="0"/>
              </a:spcBef>
              <a:buNone/>
            </a:pPr>
            <a:r>
              <a:rPr lang="en-GB" sz="2800" dirty="0" smtClean="0">
                <a:latin typeface="Arial"/>
              </a:rPr>
              <a:t>Several programs</a:t>
            </a:r>
          </a:p>
          <a:p>
            <a:pPr marL="0" lvl="2" indent="180000">
              <a:spcBef>
                <a:spcPts val="600"/>
              </a:spcBef>
              <a:buNone/>
            </a:pPr>
            <a:r>
              <a:rPr lang="en-GB" sz="2800" dirty="0" smtClean="0">
                <a:solidFill>
                  <a:srgbClr val="FF6600"/>
                </a:solidFill>
                <a:latin typeface="Arial"/>
              </a:rPr>
              <a:t>- PRISM: 97 Millions/month Data </a:t>
            </a:r>
            <a:r>
              <a:rPr lang="en-GB" sz="2800" dirty="0" smtClean="0">
                <a:latin typeface="Arial"/>
              </a:rPr>
              <a:t>collected from</a:t>
            </a:r>
          </a:p>
          <a:p>
            <a:pPr marL="0" lvl="2" indent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 smtClean="0">
                <a:latin typeface="Arial"/>
              </a:rPr>
              <a:t>	Microsoft 2007, Yahoo! 2008, Google 2009, Facebook 2009, PalTalk 	2009, Youtube 2010, Skype,2010, AOL 2011, Apple 2012</a:t>
            </a:r>
          </a:p>
          <a:p>
            <a:pPr marL="180000" lvl="2" indent="18000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dirty="0" smtClean="0">
                <a:solidFill>
                  <a:srgbClr val="FF6600"/>
                </a:solidFill>
                <a:latin typeface="Arial"/>
              </a:rPr>
              <a:t>Gateways Google’s network Infiltrated</a:t>
            </a:r>
          </a:p>
          <a:p>
            <a:pPr marL="180000" lvl="2" indent="18000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2800" dirty="0" smtClean="0">
                <a:solidFill>
                  <a:srgbClr val="FF6600"/>
                </a:solidFill>
                <a:latin typeface="Arial"/>
              </a:rPr>
              <a:t>Submarines cables</a:t>
            </a:r>
          </a:p>
          <a:p>
            <a:pPr marL="180000" lvl="2" indent="18000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2800" dirty="0" smtClean="0">
                <a:latin typeface="Arial"/>
              </a:rPr>
              <a:t>Metadata shared (</a:t>
            </a:r>
            <a:r>
              <a:rPr lang="en-GB" dirty="0" smtClean="0">
                <a:solidFill>
                  <a:srgbClr val="FF6600"/>
                </a:solidFill>
                <a:latin typeface="Arial"/>
              </a:rPr>
              <a:t>ICReach + Boundless Informant)</a:t>
            </a:r>
            <a:endParaRPr lang="en-GB" sz="2800" dirty="0" smtClean="0">
              <a:latin typeface="Arial"/>
            </a:endParaRPr>
          </a:p>
          <a:p>
            <a:pPr marL="637200" lvl="3" indent="18000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dirty="0" smtClean="0">
                <a:latin typeface="Arial"/>
              </a:rPr>
              <a:t> </a:t>
            </a:r>
            <a:r>
              <a:rPr lang="en-GB" sz="2286" dirty="0" smtClean="0">
                <a:latin typeface="Arial"/>
              </a:rPr>
              <a:t>FBI, CIA,</a:t>
            </a:r>
          </a:p>
          <a:p>
            <a:pPr marL="637200" lvl="3" indent="18000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2286" dirty="0" smtClean="0">
                <a:solidFill>
                  <a:srgbClr val="FF6600"/>
                </a:solidFill>
                <a:latin typeface="Arial"/>
              </a:rPr>
              <a:t>5 EYES </a:t>
            </a:r>
            <a:r>
              <a:rPr lang="en-GB" sz="2286" dirty="0" smtClean="0">
                <a:latin typeface="Arial"/>
              </a:rPr>
              <a:t>USA (non American)+ UK (American and </a:t>
            </a:r>
            <a:r>
              <a:rPr lang="en-GB" sz="2286" dirty="0" smtClean="0">
                <a:solidFill>
                  <a:srgbClr val="FF6600"/>
                </a:solidFill>
                <a:latin typeface="Arial"/>
              </a:rPr>
              <a:t>TEMPORA</a:t>
            </a:r>
            <a:r>
              <a:rPr lang="en-GB" sz="2286" dirty="0" smtClean="0">
                <a:latin typeface="Arial"/>
              </a:rPr>
              <a:t>) +Australia+ Canada+ NZ</a:t>
            </a:r>
            <a:endParaRPr lang="en-GB" sz="2286" dirty="0" smtClean="0">
              <a:solidFill>
                <a:srgbClr val="FF6600"/>
              </a:solidFill>
              <a:latin typeface="Arial"/>
            </a:endParaRPr>
          </a:p>
          <a:p>
            <a:pPr marL="180000" lvl="2" indent="18000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2800" dirty="0" smtClean="0">
                <a:solidFill>
                  <a:srgbClr val="FF6600"/>
                </a:solidFill>
                <a:latin typeface="Arial"/>
              </a:rPr>
              <a:t>14 EYES Fairview, </a:t>
            </a:r>
            <a:r>
              <a:rPr lang="en-GB" sz="2800" dirty="0" smtClean="0">
                <a:latin typeface="Arial"/>
              </a:rPr>
              <a:t>(Mexico, …others from Latin America), Sweden (eastern countries), Germany….</a:t>
            </a:r>
          </a:p>
          <a:p>
            <a:pPr marL="180000" lvl="2" indent="18000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2800" dirty="0" smtClean="0">
                <a:solidFill>
                  <a:srgbClr val="FF6600"/>
                </a:solidFill>
                <a:latin typeface="Arial"/>
              </a:rPr>
              <a:t>Back doors</a:t>
            </a:r>
          </a:p>
          <a:p>
            <a:pPr marL="180000" lvl="2" indent="18000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2800" dirty="0" smtClean="0">
                <a:solidFill>
                  <a:srgbClr val="FF6600"/>
                </a:solidFill>
                <a:latin typeface="Arial"/>
              </a:rPr>
              <a:t>Cryptographic tools ruined</a:t>
            </a:r>
          </a:p>
          <a:p>
            <a:pPr marL="180000" lvl="2" indent="18000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2800" dirty="0" smtClean="0">
                <a:solidFill>
                  <a:srgbClr val="FF6600"/>
                </a:solidFill>
                <a:latin typeface="Arial"/>
              </a:rPr>
              <a:t>Spying directly people for political or economic purpose</a:t>
            </a:r>
            <a:endParaRPr lang="en-GB" sz="2800" dirty="0" smtClean="0">
              <a:latin typeface="Arial"/>
            </a:endParaRPr>
          </a:p>
          <a:p>
            <a:pPr marL="180000" lvl="2" indent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 smtClean="0">
                <a:latin typeface="Arial"/>
              </a:rPr>
              <a:t>France (a small one)</a:t>
            </a:r>
          </a:p>
          <a:p>
            <a:pPr marL="0" lvl="2" indent="180000">
              <a:spcBef>
                <a:spcPts val="0"/>
              </a:spcBef>
              <a:spcAft>
                <a:spcPts val="600"/>
              </a:spcAft>
              <a:buNone/>
            </a:pPr>
            <a:endParaRPr lang="en-GB" sz="2800" dirty="0" smtClean="0">
              <a:latin typeface="Arial"/>
            </a:endParaRPr>
          </a:p>
          <a:p>
            <a:pPr marL="0" lvl="2" indent="180000">
              <a:spcBef>
                <a:spcPts val="0"/>
              </a:spcBef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National, regional, globa</a:t>
            </a:r>
            <a:r>
              <a:rPr lang="en-GB" dirty="0"/>
              <a:t>l</a:t>
            </a:r>
            <a:r>
              <a:rPr lang="en-GB" dirty="0" smtClean="0"/>
              <a:t> reports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3950" y="1417638"/>
            <a:ext cx="8990050" cy="5440362"/>
          </a:xfrm>
        </p:spPr>
        <p:txBody>
          <a:bodyPr>
            <a:normAutofit/>
          </a:bodyPr>
          <a:lstStyle/>
          <a:p>
            <a:pPr marL="0" lvl="2" indent="0">
              <a:lnSpc>
                <a:spcPts val="2200"/>
              </a:lnSpc>
              <a:buClrTx/>
              <a:buSzTx/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USA</a:t>
            </a:r>
          </a:p>
          <a:p>
            <a:pPr marL="0" lvl="2" indent="0">
              <a:lnSpc>
                <a:spcPts val="2200"/>
              </a:lnSpc>
              <a:buClrTx/>
              <a:buSzTx/>
              <a:buNone/>
            </a:pPr>
            <a:r>
              <a:rPr lang="en-GB" b="1" dirty="0" smtClean="0">
                <a:solidFill>
                  <a:srgbClr val="FFA800"/>
                </a:solidFill>
              </a:rPr>
              <a:t> -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The expert committee ’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 report January 2014 + Obama speech on January 17 </a:t>
            </a:r>
          </a:p>
          <a:p>
            <a:pPr marL="457200" lvl="3" indent="0">
              <a:lnSpc>
                <a:spcPts val="2200"/>
              </a:lnSpc>
              <a:buNone/>
            </a:pPr>
            <a:r>
              <a:rPr lang="en-GB" dirty="0" smtClean="0"/>
              <a:t> To review FISA and Patriot ACT : FISA COURT </a:t>
            </a:r>
          </a:p>
          <a:p>
            <a:pPr marL="914400" lvl="4" indent="0">
              <a:lnSpc>
                <a:spcPts val="2200"/>
              </a:lnSpc>
              <a:buFontTx/>
              <a:buChar char="-"/>
            </a:pPr>
            <a:r>
              <a:rPr lang="en-GB" dirty="0" smtClean="0"/>
              <a:t>with independent persons, </a:t>
            </a:r>
          </a:p>
          <a:p>
            <a:pPr marL="914400" lvl="4" indent="0">
              <a:lnSpc>
                <a:spcPts val="2200"/>
              </a:lnSpc>
              <a:buFontTx/>
              <a:buChar char="-"/>
            </a:pPr>
            <a:r>
              <a:rPr lang="en-GB" dirty="0" smtClean="0"/>
              <a:t>- more power,</a:t>
            </a:r>
          </a:p>
          <a:p>
            <a:pPr marL="914400" lvl="4" indent="0">
              <a:lnSpc>
                <a:spcPts val="2200"/>
              </a:lnSpc>
              <a:buFontTx/>
              <a:buChar char="-"/>
            </a:pPr>
            <a:r>
              <a:rPr lang="en-GB" dirty="0" smtClean="0"/>
              <a:t>-  transparency</a:t>
            </a:r>
          </a:p>
          <a:p>
            <a:pPr marL="457200" lvl="3" indent="0">
              <a:lnSpc>
                <a:spcPts val="2200"/>
              </a:lnSpc>
              <a:buNone/>
            </a:pPr>
            <a:r>
              <a:rPr lang="en-GB" dirty="0" smtClean="0"/>
              <a:t>	+ to protect non Americans non in USA</a:t>
            </a:r>
            <a:r>
              <a:rPr lang="en-GB" sz="1600" dirty="0" smtClean="0"/>
              <a:t>	</a:t>
            </a:r>
          </a:p>
          <a:p>
            <a:pPr>
              <a:buNone/>
            </a:pPr>
            <a:endParaRPr lang="en-GB" sz="1600" dirty="0" smtClean="0"/>
          </a:p>
          <a:p>
            <a:pPr>
              <a:buNone/>
            </a:pPr>
            <a:r>
              <a:rPr lang="en-GB" sz="2400" b="1" dirty="0" smtClean="0"/>
              <a:t>-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Draft law senator LEHARY « US FREEDOM ACT » + supported by 18 000 Signature</a:t>
            </a:r>
            <a:r>
              <a:rPr lang="en-GB" sz="2400" b="1" dirty="0" smtClean="0"/>
              <a:t>s =&gt; </a:t>
            </a:r>
            <a:r>
              <a:rPr lang="en-GB" sz="2000" dirty="0" smtClean="0"/>
              <a:t>Will it be adopted before elections in November? </a:t>
            </a:r>
          </a:p>
          <a:p>
            <a:endParaRPr lang="en-GB" sz="2000" dirty="0" smtClean="0"/>
          </a:p>
          <a:p>
            <a:pPr>
              <a:buNone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What about non Americans, stopping political and economic spying? </a:t>
            </a:r>
            <a:r>
              <a:rPr lang="en-GB" sz="2000" dirty="0" smtClean="0"/>
              <a:t>Obama</a:t>
            </a:r>
            <a:r>
              <a:rPr lang="fr-FR" sz="2000" dirty="0" smtClean="0"/>
              <a:t> said January 17, 2014 « same protection as American » but the decision is not  public….</a:t>
            </a:r>
            <a:endParaRPr lang="en-GB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National, regional, global reports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1231458"/>
            <a:ext cx="9144000" cy="562654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sz="3636" b="1" dirty="0" smtClean="0">
                <a:solidFill>
                  <a:schemeClr val="accent6">
                    <a:lumMod val="75000"/>
                  </a:schemeClr>
                </a:solidFill>
              </a:rPr>
              <a:t>European Parliament : Report adopted in plenary on March 12, 2014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</a:t>
            </a:r>
            <a:r>
              <a:rPr lang="en-GB" sz="3600" dirty="0" smtClean="0"/>
              <a:t>Massive surveillance = against HR, only tailored is acceptable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-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&gt; Security plan </a:t>
            </a:r>
            <a:r>
              <a:rPr lang="en-GB" dirty="0" smtClean="0"/>
              <a:t>for EU institutions in EU and outside (Wash. NY.) 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-  To develop secure IT, European Cloud services, cryptography end to end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- To impose restriction on the export of surveillance tools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-&gt;  Appeal to involved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Member States to revise their legal framework on surveillance activities for national security</a:t>
            </a:r>
          </a:p>
          <a:p>
            <a:pPr lvl="2">
              <a:lnSpc>
                <a:spcPts val="2000"/>
              </a:lnSpc>
            </a:pPr>
            <a:r>
              <a:rPr lang="en-GB" dirty="0" smtClean="0"/>
              <a:t>Ex ante independent control, surveillance  including on international agreements</a:t>
            </a:r>
          </a:p>
          <a:p>
            <a:pPr lvl="2">
              <a:lnSpc>
                <a:spcPts val="2000"/>
              </a:lnSpc>
            </a:pPr>
            <a:r>
              <a:rPr lang="en-GB" dirty="0" smtClean="0"/>
              <a:t>Ex post control</a:t>
            </a:r>
          </a:p>
          <a:p>
            <a:pPr lvl="2">
              <a:lnSpc>
                <a:spcPts val="2000"/>
              </a:lnSpc>
            </a:pPr>
            <a:r>
              <a:rPr lang="en-GB" dirty="0" smtClean="0"/>
              <a:t>Transparency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-  Appeal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to Council to adopt with EP DP proposed Regulation and directive law enforcement”</a:t>
            </a:r>
            <a:r>
              <a:rPr lang="en-GB" dirty="0" smtClean="0"/>
              <a:t> end of 2014 (DPA’s authorization in case of transfer to US authorities)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- CE to suspend/renegotiate Agreements with USA on PNR and on SWIFT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-</a:t>
            </a:r>
            <a:r>
              <a:rPr lang="en-GB" dirty="0" smtClean="0">
                <a:solidFill>
                  <a:srgbClr val="FF6600"/>
                </a:solidFill>
              </a:rPr>
              <a:t>&gt;  To protect whistleblowers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- 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EU DP non negotiable within the Transatlantic economic current negotiatio</a:t>
            </a:r>
            <a:r>
              <a:rPr lang="en-GB" dirty="0" smtClean="0"/>
              <a:t>n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-&gt;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To take international initiative for a global legal instrument including an UN Agency to monitor </a:t>
            </a:r>
            <a:r>
              <a:rPr lang="en-GB" dirty="0" smtClean="0"/>
              <a:t>new surveillance technology, to investigate/control uses</a:t>
            </a:r>
          </a:p>
          <a:p>
            <a:pPr>
              <a:lnSpc>
                <a:spcPts val="2000"/>
              </a:lnSpc>
              <a:buNone/>
            </a:pPr>
            <a:r>
              <a:rPr lang="en-GB" dirty="0" smtClean="0"/>
              <a:t>	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National, regional, global reports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Council of Europe:	</a:t>
            </a:r>
          </a:p>
          <a:p>
            <a:pPr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	- Convention 108 current modernisation </a:t>
            </a:r>
            <a:r>
              <a:rPr lang="en-GB" dirty="0" smtClean="0"/>
              <a:t>(CAHDATA)</a:t>
            </a:r>
          </a:p>
          <a:p>
            <a:pPr>
              <a:buNone/>
            </a:pPr>
            <a:r>
              <a:rPr lang="en-GB" dirty="0" smtClean="0"/>
              <a:t>			-&gt;Will article  9 on limitations for « National Security » be developed?</a:t>
            </a:r>
          </a:p>
          <a:p>
            <a:pPr>
              <a:buNone/>
            </a:pPr>
            <a:r>
              <a:rPr lang="en-GB" dirty="0" smtClean="0"/>
              <a:t>	-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Parliamentary Assembly </a:t>
            </a:r>
            <a:r>
              <a:rPr lang="en-GB" dirty="0" smtClean="0"/>
              <a:t>: a working group, many hearings, report is awaited </a:t>
            </a:r>
          </a:p>
          <a:p>
            <a:pPr>
              <a:buNone/>
            </a:pPr>
            <a:r>
              <a:rPr lang="en-GB" dirty="0" smtClean="0"/>
              <a:t>	-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Venezia Commission </a:t>
            </a:r>
            <a:r>
              <a:rPr lang="en-GB" dirty="0" smtClean="0"/>
              <a:t>: is updating its report of 2008  on mechanism of democratic control of surveillance for national security purpose</a:t>
            </a:r>
          </a:p>
          <a:p>
            <a:pPr>
              <a:buNone/>
            </a:pPr>
            <a:r>
              <a:rPr lang="en-GB" dirty="0" smtClean="0"/>
              <a:t>	-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European Court of Human Rights </a:t>
            </a:r>
            <a:r>
              <a:rPr lang="en-GB" dirty="0" smtClean="0"/>
              <a:t>: its jurisprudence + the complain from UK and other European NGOs for HR against UK for “massive surveillance”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National, regional, global reports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ONU</a:t>
            </a:r>
            <a:r>
              <a:rPr lang="en-GB" b="1" dirty="0" smtClean="0">
                <a:solidFill>
                  <a:srgbClr val="FFA800"/>
                </a:solidFill>
              </a:rPr>
              <a:t> </a:t>
            </a:r>
            <a:r>
              <a:rPr lang="en-GB" b="1" dirty="0" smtClean="0"/>
              <a:t>-  the Council of HR  is discussing this month the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HCHR0’s report of 30.6.14</a:t>
            </a:r>
            <a:r>
              <a:rPr lang="en-GB" b="1" dirty="0" smtClean="0"/>
              <a:t> (following the resolution of the GA adopted in November on the initiative of Brazil and Germany) </a:t>
            </a:r>
          </a:p>
          <a:p>
            <a:pPr>
              <a:buNone/>
            </a:pPr>
            <a:r>
              <a:rPr lang="en-GB" b="1" dirty="0" smtClean="0"/>
              <a:t>	then it will be discuss/adopted (?) by the GA</a:t>
            </a:r>
          </a:p>
          <a:p>
            <a:pPr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The HCHR0’s report of 30.6.14</a:t>
            </a:r>
          </a:p>
          <a:p>
            <a:pPr marL="900000">
              <a:buFontTx/>
              <a:buChar char="-"/>
            </a:pPr>
            <a:r>
              <a:rPr lang="en-GB" dirty="0" smtClean="0"/>
              <a:t> Massive collection of data is an intrusion in privacy even if not used</a:t>
            </a:r>
          </a:p>
          <a:p>
            <a:pPr marL="900000">
              <a:buFontTx/>
              <a:buChar char="-"/>
            </a:pPr>
            <a:r>
              <a:rPr lang="en-GB" dirty="0" smtClean="0"/>
              <a:t> States must insure the protection of nationals and non nationals no matter where they are in relation with their jurisdiction</a:t>
            </a:r>
          </a:p>
          <a:p>
            <a:pPr marL="900000">
              <a:buFontTx/>
              <a:buChar char="-"/>
            </a:pPr>
            <a:r>
              <a:rPr lang="en-GB" dirty="0" smtClean="0"/>
              <a:t>Surveillance when Necessary for public order and for national security BUT</a:t>
            </a:r>
          </a:p>
          <a:p>
            <a:pPr marL="1300050" lvl="1">
              <a:buFontTx/>
              <a:buChar char="-"/>
            </a:pPr>
            <a:r>
              <a:rPr lang="en-GB" dirty="0" smtClean="0"/>
              <a:t>Established by  law , </a:t>
            </a:r>
          </a:p>
          <a:p>
            <a:pPr marL="1300050" lvl="1">
              <a:buFontTx/>
              <a:buChar char="-"/>
            </a:pPr>
            <a:r>
              <a:rPr lang="en-GB" dirty="0" smtClean="0"/>
              <a:t>With an independent control of the necessity and of the proportionality  (a judge or another other structure, independent and impartial </a:t>
            </a:r>
          </a:p>
          <a:p>
            <a:pPr marL="1300050" lvl="1">
              <a:buFontTx/>
              <a:buChar char="-"/>
            </a:pPr>
            <a:r>
              <a:rPr lang="en-GB" dirty="0" smtClean="0"/>
              <a:t>Private enterprises should keep vigilance </a:t>
            </a:r>
          </a:p>
          <a:p>
            <a:pPr marL="1300050" lvl="1">
              <a:buFontTx/>
              <a:buChar char="-"/>
            </a:pPr>
            <a:r>
              <a:rPr lang="en-GB" dirty="0" smtClean="0"/>
              <a:t>Judicial recourse /concerned persons</a:t>
            </a:r>
          </a:p>
          <a:p>
            <a:pPr marL="309600" lvl="1"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GB" b="1" baseline="30000" dirty="0" smtClean="0">
                <a:solidFill>
                  <a:schemeClr val="accent6">
                    <a:lumMod val="75000"/>
                  </a:schemeClr>
                </a:solidFill>
              </a:rPr>
              <a:t>st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 Oct,  8 US NGOs urge the UN Council of HR to review US spying programs in the context of the US Universal Periodic Review of the HR of 2015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800</Words>
  <Application>Microsoft Macintosh PowerPoint</Application>
  <PresentationFormat>Présentation à l'écran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    UKRAINIAN INTERNET GOVERNANCE FORUM Kyiv 1  October 2014       </vt:lpstr>
      <vt:lpstr>The revelations- since June 2013</vt:lpstr>
      <vt:lpstr>National, regional, global reports</vt:lpstr>
      <vt:lpstr>National, regional, global reports</vt:lpstr>
      <vt:lpstr>National, regional, global reports</vt:lpstr>
      <vt:lpstr>National, regional, global reports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CoE Joint Project “Strengthening Information Society in Ukraine”           </dc:title>
  <dc:creator>Marie  GEORGES</dc:creator>
  <cp:lastModifiedBy>Marie  GEORGES</cp:lastModifiedBy>
  <cp:revision>4</cp:revision>
  <dcterms:created xsi:type="dcterms:W3CDTF">2014-10-03T06:00:32Z</dcterms:created>
  <dcterms:modified xsi:type="dcterms:W3CDTF">2014-10-03T06:01:41Z</dcterms:modified>
</cp:coreProperties>
</file>