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0"/>
  </p:notesMasterIdLst>
  <p:handoutMasterIdLst>
    <p:handoutMasterId r:id="rId11"/>
  </p:handoutMasterIdLst>
  <p:sldIdLst>
    <p:sldId id="553" r:id="rId2"/>
    <p:sldId id="621" r:id="rId3"/>
    <p:sldId id="624" r:id="rId4"/>
    <p:sldId id="625" r:id="rId5"/>
    <p:sldId id="626" r:id="rId6"/>
    <p:sldId id="627" r:id="rId7"/>
    <p:sldId id="628" r:id="rId8"/>
    <p:sldId id="623" r:id="rId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927"/>
    <a:srgbClr val="52C90F"/>
    <a:srgbClr val="4B9303"/>
    <a:srgbClr val="225517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574" autoAdjust="0"/>
  </p:normalViewPr>
  <p:slideViewPr>
    <p:cSldViewPr>
      <p:cViewPr varScale="1">
        <p:scale>
          <a:sx n="124" d="100"/>
          <a:sy n="124" d="100"/>
        </p:scale>
        <p:origin x="115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E71A8C3-53A2-204C-9746-1165811D276C}" type="datetimeFigureOut">
              <a:rPr lang="en-US"/>
              <a:pPr>
                <a:defRPr/>
              </a:pPr>
              <a:t>10/2/2014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EFCE0DC-AFA2-A14B-BD42-32C57706B100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626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D46A9F6F-B832-B146-B945-6215F5491240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785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eaLnBrk="1" hangingPunct="1"/>
            <a:fld id="{3D8A8A2A-0D65-3743-AD96-ACCC10FE05EF}" type="slidenum">
              <a:rPr lang="en-US" sz="1400">
                <a:latin typeface="Arial" charset="0"/>
              </a:rPr>
              <a:pPr eaLnBrk="1" hangingPunct="1"/>
              <a:t>1</a:t>
            </a:fld>
            <a:endParaRPr lang="en-US" sz="1400">
              <a:latin typeface="Arial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901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DA90-47D2-451A-9C32-9D83377F0271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501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DA90-47D2-451A-9C32-9D83377F0271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049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DA90-47D2-451A-9C32-9D83377F0271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019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DA90-47D2-451A-9C32-9D83377F0271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051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DA90-47D2-451A-9C32-9D83377F027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981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DA90-47D2-451A-9C32-9D83377F0271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307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DA90-47D2-451A-9C32-9D83377F027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034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Impact"/>
                <a:cs typeface="Impac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rgbClr val="225517"/>
                </a:solidFill>
                <a:latin typeface="Century Gothic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415497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20FC4C-FC58-45EA-9519-45D662C52FE8}" type="datetime1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auto">
          <a:xfrm>
            <a:off x="0" y="6095999"/>
            <a:ext cx="9153525" cy="771525"/>
          </a:xfrm>
          <a:prstGeom prst="rect">
            <a:avLst/>
          </a:prstGeom>
          <a:gradFill rotWithShape="1">
            <a:gsLst>
              <a:gs pos="0">
                <a:srgbClr val="225517"/>
              </a:gs>
              <a:gs pos="49001">
                <a:srgbClr val="225517"/>
              </a:gs>
              <a:gs pos="100000">
                <a:srgbClr val="4B930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8" name="Rectangle 3"/>
          <p:cNvSpPr/>
          <p:nvPr/>
        </p:nvSpPr>
        <p:spPr>
          <a:xfrm>
            <a:off x="0" y="0"/>
            <a:ext cx="9144000" cy="76200"/>
          </a:xfrm>
          <a:prstGeom prst="rect">
            <a:avLst/>
          </a:prstGeom>
          <a:gradFill flip="none" rotWithShape="1">
            <a:gsLst>
              <a:gs pos="0">
                <a:srgbClr val="4B9303"/>
              </a:gs>
              <a:gs pos="50000">
                <a:srgbClr val="3366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000" dirty="0">
                <a:solidFill>
                  <a:schemeClr val="bg1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pic>
        <p:nvPicPr>
          <p:cNvPr id="1030" name="Picture 11" descr="APWG_Logo_WhiteLines.eps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6205837"/>
            <a:ext cx="16256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Box 12"/>
          <p:cNvSpPr txBox="1">
            <a:spLocks noChangeArrowheads="1"/>
          </p:cNvSpPr>
          <p:nvPr/>
        </p:nvSpPr>
        <p:spPr bwMode="auto">
          <a:xfrm>
            <a:off x="6705600" y="6150302"/>
            <a:ext cx="1600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Unifying the</a:t>
            </a:r>
          </a:p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Global Response</a:t>
            </a:r>
          </a:p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to Cybercrime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-4763" y="6096000"/>
            <a:ext cx="9148763" cy="20638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eCRSync-up_2014_logo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3296"/>
            <a:ext cx="875950" cy="7647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6" r:id="rId2"/>
  </p:sldLayoutIdLst>
  <p:transition spd="slow">
    <p:sndAc>
      <p:stSnd>
        <p:snd r:embed="rId4" name="Applause"/>
      </p:stSnd>
    </p:sndAc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/>
          <a:ea typeface="ＭＳ Ｐゴシック" charset="0"/>
          <a:cs typeface="Impact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9303"/>
        </a:buClr>
        <a:buFont typeface="Wingdings" charset="0"/>
        <a:buChar char="§"/>
        <a:defRPr sz="3200">
          <a:solidFill>
            <a:srgbClr val="225517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4B9303"/>
        </a:buClr>
        <a:buFont typeface="Arial" charset="0"/>
        <a:buChar char="•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4B9303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4B9303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4B9303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ChangeArrowheads="1"/>
          </p:cNvSpPr>
          <p:nvPr/>
        </p:nvSpPr>
        <p:spPr bwMode="auto">
          <a:xfrm>
            <a:off x="304800" y="906013"/>
            <a:ext cx="8534400" cy="1642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spcBef>
                <a:spcPts val="600"/>
              </a:spcBef>
            </a:pPr>
            <a:r>
              <a:rPr lang="uk-UA" sz="3600" dirty="0" err="1" smtClean="0">
                <a:latin typeface="Impact" charset="0"/>
                <a:cs typeface="Impact" charset="0"/>
              </a:rPr>
              <a:t>Кібер-атаки</a:t>
            </a:r>
            <a:r>
              <a:rPr lang="uk-UA" sz="3600" dirty="0" smtClean="0">
                <a:latin typeface="Impact" charset="0"/>
                <a:cs typeface="Impact" charset="0"/>
              </a:rPr>
              <a:t> в Україні</a:t>
            </a:r>
            <a:r>
              <a:rPr lang="en-US" sz="3600" dirty="0" smtClean="0">
                <a:latin typeface="Impact" charset="0"/>
                <a:cs typeface="Impact" charset="0"/>
              </a:rPr>
              <a:t/>
            </a:r>
            <a:br>
              <a:rPr lang="en-US" sz="3600" dirty="0" smtClean="0">
                <a:latin typeface="Impact" charset="0"/>
                <a:cs typeface="Impact" charset="0"/>
              </a:rPr>
            </a:br>
            <a:r>
              <a:rPr lang="uk-UA" sz="3600" dirty="0" smtClean="0">
                <a:latin typeface="Impact" charset="0"/>
                <a:cs typeface="Impact" charset="0"/>
              </a:rPr>
              <a:t>Аналіз за грудень</a:t>
            </a:r>
            <a:r>
              <a:rPr lang="en-US" sz="3600" dirty="0" smtClean="0">
                <a:latin typeface="Impact" charset="0"/>
                <a:cs typeface="Impact" charset="0"/>
              </a:rPr>
              <a:t> 2013 – </a:t>
            </a:r>
            <a:r>
              <a:rPr lang="uk-UA" sz="3600" dirty="0" smtClean="0">
                <a:latin typeface="Impact" charset="0"/>
                <a:cs typeface="Impact" charset="0"/>
              </a:rPr>
              <a:t>вересень </a:t>
            </a:r>
            <a:r>
              <a:rPr lang="en-US" sz="3600" dirty="0" smtClean="0">
                <a:latin typeface="Impact" charset="0"/>
                <a:cs typeface="Impact" charset="0"/>
              </a:rPr>
              <a:t>2014 </a:t>
            </a:r>
            <a:endParaRPr lang="en-US" sz="3600" dirty="0">
              <a:latin typeface="Impact" charset="0"/>
              <a:cs typeface="Impact" charset="0"/>
            </a:endParaRPr>
          </a:p>
        </p:txBody>
      </p:sp>
      <p:sp>
        <p:nvSpPr>
          <p:cNvPr id="4098" name="Rectangle 2"/>
          <p:cNvSpPr txBox="1">
            <a:spLocks noChangeArrowheads="1"/>
          </p:cNvSpPr>
          <p:nvPr/>
        </p:nvSpPr>
        <p:spPr bwMode="auto">
          <a:xfrm>
            <a:off x="762000" y="3733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uk-UA" sz="2000" dirty="0" smtClean="0">
                <a:solidFill>
                  <a:schemeClr val="tx2"/>
                </a:solidFill>
              </a:rPr>
              <a:t>Гліб Пахаренко</a:t>
            </a:r>
            <a:endParaRPr lang="en-US" sz="2000" dirty="0" smtClean="0">
              <a:solidFill>
                <a:schemeClr val="tx2"/>
              </a:solidFill>
            </a:endParaRPr>
          </a:p>
          <a:p>
            <a:pPr algn="ctr" eaLnBrk="1" hangingPunct="1"/>
            <a:r>
              <a:rPr lang="en-US" sz="2000" dirty="0" err="1" smtClean="0">
                <a:solidFill>
                  <a:schemeClr val="tx2"/>
                </a:solidFill>
              </a:rPr>
              <a:t>gpaharenko</a:t>
            </a:r>
            <a:r>
              <a:rPr lang="en-US" sz="2000" dirty="0" smtClean="0">
                <a:solidFill>
                  <a:schemeClr val="tx2"/>
                </a:solidFill>
              </a:rPr>
              <a:t> (at) gmail.com</a:t>
            </a:r>
          </a:p>
          <a:p>
            <a:pPr algn="ctr" eaLnBrk="1" hangingPunct="1"/>
            <a:r>
              <a:rPr lang="en-US" sz="2000" dirty="0" smtClean="0">
                <a:solidFill>
                  <a:schemeClr val="tx2"/>
                </a:solidFill>
              </a:rPr>
              <a:t>2014-</a:t>
            </a:r>
            <a:r>
              <a:rPr lang="uk-UA" sz="2000" dirty="0" smtClean="0">
                <a:solidFill>
                  <a:schemeClr val="tx2"/>
                </a:solidFill>
              </a:rPr>
              <a:t>10-01</a:t>
            </a:r>
            <a:endParaRPr lang="en-US" sz="2000" dirty="0" smtClean="0">
              <a:solidFill>
                <a:schemeClr val="tx2"/>
              </a:solidFill>
            </a:endParaRPr>
          </a:p>
          <a:p>
            <a:pPr algn="ctr" eaLnBrk="1" hangingPunct="1"/>
            <a:endParaRPr 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sz="2400" b="1" dirty="0" smtClean="0"/>
              <a:t>Звідна інформація для учасників </a:t>
            </a:r>
            <a:r>
              <a:rPr lang="en-US" sz="2400" b="1" dirty="0" smtClean="0"/>
              <a:t>IGF-UA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376672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uk-UA" sz="1000" b="1" dirty="0" smtClean="0"/>
              <a:t>Найважливіші проблеми. </a:t>
            </a:r>
            <a:r>
              <a:rPr lang="uk-UA" sz="1000" dirty="0" smtClean="0"/>
              <a:t>Досвід революції , окупації </a:t>
            </a:r>
            <a:r>
              <a:rPr lang="uk-UA" sz="1000" dirty="0" smtClean="0"/>
              <a:t>Криму, війни РФ проти України </a:t>
            </a:r>
            <a:r>
              <a:rPr lang="uk-UA" sz="1000" dirty="0" smtClean="0"/>
              <a:t>показав, що найбільшими та невирішеними проблемами у галузі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-безпеки є:</a:t>
            </a:r>
          </a:p>
          <a:p>
            <a:pPr algn="just"/>
            <a:r>
              <a:rPr lang="uk-UA" sz="1000" dirty="0" smtClean="0"/>
              <a:t>Незахищеність критичної інфраструктури, особливо від фізичних атак;</a:t>
            </a:r>
          </a:p>
          <a:p>
            <a:pPr algn="just"/>
            <a:r>
              <a:rPr lang="uk-UA" sz="1000" dirty="0" smtClean="0"/>
              <a:t>Широкі можливості РФ щодо збору конфіденційних даних, що обробляються в </a:t>
            </a:r>
            <a:r>
              <a:rPr lang="uk-UA" sz="1000" dirty="0" smtClean="0"/>
              <a:t>інформаційних </a:t>
            </a:r>
            <a:r>
              <a:rPr lang="uk-UA" sz="1000" dirty="0" smtClean="0"/>
              <a:t>системах;</a:t>
            </a:r>
          </a:p>
          <a:p>
            <a:pPr algn="just"/>
            <a:r>
              <a:rPr lang="uk-UA" sz="1000" dirty="0" smtClean="0"/>
              <a:t>Висока залежність від програмного забезпечення виробництва РФ;</a:t>
            </a:r>
          </a:p>
          <a:p>
            <a:pPr algn="just"/>
            <a:r>
              <a:rPr lang="uk-UA" sz="1000" dirty="0" smtClean="0"/>
              <a:t>Висока кількість заражених вірусами та неправильно </a:t>
            </a:r>
            <a:r>
              <a:rPr lang="uk-UA" sz="1000" dirty="0" err="1" smtClean="0"/>
              <a:t>сконфігурованих</a:t>
            </a:r>
            <a:r>
              <a:rPr lang="uk-UA" sz="1000" dirty="0" smtClean="0"/>
              <a:t> систем в українському сегменті Інтернет, що використовуються для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-атак;</a:t>
            </a:r>
          </a:p>
          <a:p>
            <a:pPr algn="just"/>
            <a:r>
              <a:rPr lang="uk-UA" sz="1000" dirty="0" smtClean="0"/>
              <a:t>Неспроможність протидіяти зловмисному використанню інформаційних технологій спецслужбами РФ, особливо для </a:t>
            </a:r>
            <a:r>
              <a:rPr lang="uk-UA" sz="1000" dirty="0" smtClean="0"/>
              <a:t>пропаганди </a:t>
            </a:r>
            <a:r>
              <a:rPr lang="uk-UA" sz="1000" dirty="0" smtClean="0"/>
              <a:t>екстремізму, найму терористів та їх спілкуванню;</a:t>
            </a:r>
          </a:p>
          <a:p>
            <a:pPr algn="just"/>
            <a:r>
              <a:rPr lang="uk-UA" sz="1000" dirty="0" smtClean="0"/>
              <a:t>Економічна неефективність існуючої системи захисту інформації в державі.</a:t>
            </a:r>
          </a:p>
          <a:p>
            <a:pPr marL="0" lvl="0" indent="0" algn="just">
              <a:buNone/>
            </a:pPr>
            <a:r>
              <a:rPr lang="uk-UA" sz="1000" b="1" dirty="0" smtClean="0"/>
              <a:t>Наслідки зловмисних дій. </a:t>
            </a:r>
            <a:r>
              <a:rPr lang="uk-UA" sz="1000" dirty="0" smtClean="0"/>
              <a:t>Найбільше від атак на інформаційну інфраструктуру постраждали медіа, фінансові та державні установи:</a:t>
            </a:r>
          </a:p>
          <a:p>
            <a:pPr algn="just"/>
            <a:r>
              <a:rPr lang="uk-UA" sz="1000" dirty="0" smtClean="0"/>
              <a:t>Атаки на кабельні мережі запобігали мовленню ТБ та радіо, нормальній роботі СЄП НБУ. </a:t>
            </a:r>
          </a:p>
          <a:p>
            <a:pPr algn="just"/>
            <a:r>
              <a:rPr lang="uk-UA" sz="1000" dirty="0" err="1" smtClean="0"/>
              <a:t>Ддос</a:t>
            </a:r>
            <a:r>
              <a:rPr lang="uk-UA" sz="1000" dirty="0" smtClean="0"/>
              <a:t>-</a:t>
            </a:r>
            <a:r>
              <a:rPr lang="uk-UA" sz="1000" dirty="0" smtClean="0"/>
              <a:t>атаки </a:t>
            </a:r>
            <a:r>
              <a:rPr lang="uk-UA" sz="1000" dirty="0" smtClean="0"/>
              <a:t>запобігали публікації новин і важливої інформації на медіа та державних сайтах. </a:t>
            </a:r>
          </a:p>
          <a:p>
            <a:pPr algn="just"/>
            <a:r>
              <a:rPr lang="uk-UA" sz="1000" dirty="0" smtClean="0"/>
              <a:t>Витік конфіденційної інформації, особливо через мобільні технології </a:t>
            </a:r>
            <a:r>
              <a:rPr lang="uk-UA" sz="1000" dirty="0" smtClean="0"/>
              <a:t>заважав</a:t>
            </a:r>
            <a:r>
              <a:rPr lang="uk-UA" sz="1000" dirty="0" smtClean="0"/>
              <a:t> </a:t>
            </a:r>
            <a:r>
              <a:rPr lang="uk-UA" sz="1000" dirty="0" smtClean="0"/>
              <a:t>бойовим діям сил АТО.</a:t>
            </a:r>
          </a:p>
          <a:p>
            <a:pPr algn="just"/>
            <a:r>
              <a:rPr lang="uk-UA" sz="1000" dirty="0" smtClean="0"/>
              <a:t>Безперешкодне використання терористами </a:t>
            </a:r>
            <a:r>
              <a:rPr lang="uk-UA" sz="1000" dirty="0" smtClean="0"/>
              <a:t>Інтернету </a:t>
            </a:r>
            <a:r>
              <a:rPr lang="uk-UA" sz="1000" dirty="0" smtClean="0"/>
              <a:t>значно підсилює їх ефективність.</a:t>
            </a:r>
          </a:p>
          <a:p>
            <a:pPr marL="0" indent="0" algn="just">
              <a:buNone/>
            </a:pPr>
            <a:r>
              <a:rPr lang="uk-UA" sz="1000" dirty="0" smtClean="0"/>
              <a:t>Кількість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-атак значно зросла з початком революції. Перехід на хмарні технології дозволив ефективно протидіяти </a:t>
            </a:r>
            <a:r>
              <a:rPr lang="uk-UA" sz="1000" dirty="0" err="1" smtClean="0"/>
              <a:t>Ддос</a:t>
            </a:r>
            <a:r>
              <a:rPr lang="uk-UA" sz="1000" dirty="0" smtClean="0"/>
              <a:t>- </a:t>
            </a:r>
            <a:r>
              <a:rPr lang="uk-UA" sz="1000" dirty="0" smtClean="0"/>
              <a:t>атакам. </a:t>
            </a:r>
            <a:endParaRPr lang="en-US" sz="1000" dirty="0" smtClean="0"/>
          </a:p>
          <a:p>
            <a:pPr marL="0" lvl="0" indent="0" algn="just">
              <a:buNone/>
            </a:pPr>
            <a:r>
              <a:rPr lang="uk-UA" sz="1000" b="1" dirty="0" smtClean="0"/>
              <a:t>Мобілізація суспільства. </a:t>
            </a:r>
            <a:r>
              <a:rPr lang="uk-UA" sz="1000" dirty="0" smtClean="0"/>
              <a:t>Українське суспільство активно підтримує державу у розбудові системи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-безпеки:</a:t>
            </a:r>
          </a:p>
          <a:p>
            <a:pPr algn="just"/>
            <a:r>
              <a:rPr lang="uk-UA" sz="1000" dirty="0" smtClean="0"/>
              <a:t>Волонтери надають </a:t>
            </a:r>
            <a:r>
              <a:rPr lang="uk-UA" sz="1000" dirty="0" smtClean="0"/>
              <a:t>ІТ-обладнання </a:t>
            </a:r>
            <a:r>
              <a:rPr lang="uk-UA" sz="1000" dirty="0" smtClean="0"/>
              <a:t>та консультації силам АТО;</a:t>
            </a:r>
          </a:p>
          <a:p>
            <a:pPr algn="just"/>
            <a:r>
              <a:rPr lang="uk-UA" sz="1000" dirty="0" smtClean="0"/>
              <a:t>ГО «ІСАКА Київ» співпрацює з державними органами задля створення ефективних норм у галузі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-безпеки.</a:t>
            </a:r>
          </a:p>
          <a:p>
            <a:pPr marL="0" lvl="0" indent="0">
              <a:buNone/>
            </a:pPr>
            <a:r>
              <a:rPr lang="uk-UA" sz="1000" b="1" dirty="0" smtClean="0"/>
              <a:t>Першочергові заходи</a:t>
            </a:r>
            <a:r>
              <a:rPr lang="en-US" sz="1000" b="1" dirty="0" smtClean="0"/>
              <a:t>. </a:t>
            </a:r>
            <a:r>
              <a:rPr lang="uk-UA" sz="1000" dirty="0" smtClean="0"/>
              <a:t>Державні та бізнес організації повинні зробити наступні першочергові кроки:</a:t>
            </a:r>
          </a:p>
          <a:p>
            <a:pPr marL="228600" indent="-228600">
              <a:buFont typeface="+mj-lt"/>
              <a:buAutoNum type="arabicPeriod"/>
            </a:pPr>
            <a:r>
              <a:rPr lang="uk-UA" sz="1000" dirty="0"/>
              <a:t>В</a:t>
            </a:r>
            <a:r>
              <a:rPr lang="uk-UA" sz="1000" dirty="0" smtClean="0"/>
              <a:t>ідстежувати </a:t>
            </a:r>
            <a:r>
              <a:rPr lang="uk-UA" sz="1000" dirty="0" smtClean="0"/>
              <a:t>атаки та обмінюватись інформацією про їх деталі;</a:t>
            </a:r>
          </a:p>
          <a:p>
            <a:pPr marL="228600" indent="-228600">
              <a:buFont typeface="+mj-lt"/>
              <a:buAutoNum type="arabicPeriod"/>
            </a:pPr>
            <a:r>
              <a:rPr lang="uk-UA" sz="1000" b="1" dirty="0" smtClean="0"/>
              <a:t> </a:t>
            </a:r>
            <a:r>
              <a:rPr lang="uk-UA" sz="1000" dirty="0"/>
              <a:t>П</a:t>
            </a:r>
            <a:r>
              <a:rPr lang="uk-UA" sz="1000" dirty="0" smtClean="0"/>
              <a:t>ідтримати </a:t>
            </a:r>
            <a:r>
              <a:rPr lang="uk-UA" sz="1000" dirty="0" smtClean="0"/>
              <a:t>проекти по зменшенню кількості заражених систем і неправильно </a:t>
            </a:r>
            <a:r>
              <a:rPr lang="uk-UA" sz="1000" dirty="0" err="1" smtClean="0"/>
              <a:t>сконфігурованих</a:t>
            </a:r>
            <a:r>
              <a:rPr lang="uk-UA" sz="1000" dirty="0" smtClean="0"/>
              <a:t> серверів в Україні;</a:t>
            </a:r>
          </a:p>
          <a:p>
            <a:pPr marL="228600" indent="-228600">
              <a:buFont typeface="+mj-lt"/>
              <a:buAutoNum type="arabicPeriod"/>
            </a:pPr>
            <a:r>
              <a:rPr lang="uk-UA" sz="1000" b="1" dirty="0" smtClean="0"/>
              <a:t> </a:t>
            </a:r>
            <a:r>
              <a:rPr lang="uk-UA" sz="1000" dirty="0"/>
              <a:t>І</a:t>
            </a:r>
            <a:r>
              <a:rPr lang="uk-UA" sz="1000" dirty="0" smtClean="0"/>
              <a:t>ніціювати </a:t>
            </a:r>
            <a:r>
              <a:rPr lang="uk-UA" sz="1000" dirty="0" smtClean="0"/>
              <a:t>фільтрацію іноземних інтернет-адрес, що постійно беруть участь в атаках.</a:t>
            </a:r>
          </a:p>
          <a:p>
            <a:pPr marL="228600" indent="-228600">
              <a:buFont typeface="+mj-lt"/>
              <a:buAutoNum type="arabicPeriod"/>
            </a:pPr>
            <a:r>
              <a:rPr lang="uk-UA" sz="1000" dirty="0" smtClean="0"/>
              <a:t> </a:t>
            </a:r>
            <a:r>
              <a:rPr lang="uk-UA" sz="1000" dirty="0" smtClean="0"/>
              <a:t>Зменшити </a:t>
            </a:r>
            <a:r>
              <a:rPr lang="uk-UA" sz="1000" dirty="0" smtClean="0"/>
              <a:t>ризики використання програмного забезпечення з РФ.</a:t>
            </a:r>
          </a:p>
          <a:p>
            <a:pPr marL="228600" indent="-228600">
              <a:buFont typeface="+mj-lt"/>
              <a:buAutoNum type="arabicPeriod"/>
            </a:pPr>
            <a:r>
              <a:rPr lang="uk-UA" sz="1000" dirty="0" smtClean="0"/>
              <a:t> </a:t>
            </a:r>
            <a:r>
              <a:rPr lang="uk-UA" sz="1000" dirty="0" smtClean="0"/>
              <a:t>Запровадити </a:t>
            </a:r>
            <a:r>
              <a:rPr lang="uk-UA" sz="1000" dirty="0" smtClean="0"/>
              <a:t>плани </a:t>
            </a:r>
            <a:r>
              <a:rPr lang="uk-UA" sz="1000" dirty="0" smtClean="0"/>
              <a:t>без</a:t>
            </a:r>
            <a:r>
              <a:rPr lang="uk-UA" sz="1000" dirty="0" smtClean="0"/>
              <a:t>перервної </a:t>
            </a:r>
            <a:r>
              <a:rPr lang="uk-UA" sz="1000" dirty="0" smtClean="0"/>
              <a:t>діяльності медіа, фінансових та державних </a:t>
            </a:r>
            <a:r>
              <a:rPr lang="uk-UA" sz="1000" dirty="0" smtClean="0"/>
              <a:t>ІТ-ресурсів </a:t>
            </a:r>
            <a:r>
              <a:rPr lang="uk-UA" sz="1000" dirty="0" smtClean="0"/>
              <a:t>в зонах бойових дій.</a:t>
            </a:r>
          </a:p>
          <a:p>
            <a:pPr marL="0" indent="0"/>
            <a:endParaRPr lang="uk-UA" sz="1000" b="1" dirty="0" smtClean="0"/>
          </a:p>
          <a:p>
            <a:pPr marL="0" indent="0"/>
            <a:endParaRPr lang="uk-UA" sz="1000" b="1" dirty="0" smtClean="0"/>
          </a:p>
          <a:p>
            <a:pPr marL="0" indent="0"/>
            <a:endParaRPr lang="uk-UA" sz="1000" b="1" dirty="0" smtClean="0"/>
          </a:p>
          <a:p>
            <a:pPr marL="0" indent="0"/>
            <a:endParaRPr lang="uk-UA" sz="1000" b="1" dirty="0" smtClean="0"/>
          </a:p>
          <a:p>
            <a:pPr marL="0" indent="0"/>
            <a:endParaRPr lang="uk-UA" sz="1000" b="1" dirty="0" smtClean="0"/>
          </a:p>
          <a:p>
            <a:pPr marL="0" indent="0"/>
            <a:endParaRPr lang="uk-UA" sz="1000" b="1" dirty="0" smtClean="0"/>
          </a:p>
          <a:p>
            <a:pPr marL="0" lvl="0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sz="1000" dirty="0" smtClean="0"/>
          </a:p>
          <a:p>
            <a:pPr marL="0" lvl="0" indent="0" algn="just">
              <a:buNone/>
            </a:pPr>
            <a:endParaRPr lang="en-US" sz="1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sz="2400" b="1" dirty="0" smtClean="0"/>
              <a:t>Найбільш небезпечні – фізичні атаки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376672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uk-UA" sz="1000" b="1" dirty="0" smtClean="0"/>
              <a:t>Фізичні атаки. </a:t>
            </a:r>
            <a:r>
              <a:rPr lang="uk-UA" sz="1000" dirty="0" smtClean="0"/>
              <a:t>Найбільших негативних наслідків завдали атаки на кабельну інфраструктуру, центри обробки даних та користувачів </a:t>
            </a:r>
            <a:r>
              <a:rPr lang="uk-UA" sz="1000" dirty="0" smtClean="0"/>
              <a:t>ІТ-систем</a:t>
            </a:r>
            <a:r>
              <a:rPr lang="uk-UA" sz="1000" dirty="0" smtClean="0"/>
              <a:t>. Приклади:</a:t>
            </a:r>
          </a:p>
          <a:p>
            <a:pPr algn="just"/>
            <a:r>
              <a:rPr lang="uk-UA" sz="1000" dirty="0" smtClean="0"/>
              <a:t>Практика вилучення  державними органами обладнання з офісу </a:t>
            </a:r>
            <a:r>
              <a:rPr lang="uk-UA" sz="1000" dirty="0" smtClean="0"/>
              <a:t>«Батьківщини», </a:t>
            </a:r>
            <a:r>
              <a:rPr lang="uk-UA" sz="1000" dirty="0" smtClean="0"/>
              <a:t>газети </a:t>
            </a:r>
            <a:r>
              <a:rPr lang="uk-UA" sz="1000" dirty="0" smtClean="0"/>
              <a:t>«Вісті», дата-центру «Парковий» блокувала </a:t>
            </a:r>
            <a:r>
              <a:rPr lang="uk-UA" sz="1000" dirty="0" smtClean="0"/>
              <a:t>роботу установ.</a:t>
            </a:r>
          </a:p>
          <a:p>
            <a:pPr algn="just"/>
            <a:r>
              <a:rPr lang="uk-UA" sz="1000" dirty="0" smtClean="0"/>
              <a:t>Підпал колодязі біля ТБ центру в Києві завадив мовленню та Інтернет </a:t>
            </a:r>
            <a:r>
              <a:rPr lang="uk-UA" sz="1000" dirty="0" err="1" smtClean="0"/>
              <a:t>зв»язку</a:t>
            </a:r>
            <a:r>
              <a:rPr lang="uk-UA" sz="1000" dirty="0" smtClean="0"/>
              <a:t>. </a:t>
            </a:r>
          </a:p>
          <a:p>
            <a:pPr algn="just"/>
            <a:r>
              <a:rPr lang="uk-UA" sz="1000" dirty="0" smtClean="0"/>
              <a:t>Атаки терористів на кабелі, ТБ вежі, рахункову палату НБУ в зоні АТО завадили мовленню, блокували роботу СЄП.</a:t>
            </a:r>
          </a:p>
          <a:p>
            <a:pPr algn="just"/>
            <a:r>
              <a:rPr lang="uk-UA" sz="1000" dirty="0" smtClean="0"/>
              <a:t>Вилучення мобільних пристроїв </a:t>
            </a:r>
            <a:r>
              <a:rPr lang="uk-UA" sz="1000" dirty="0" smtClean="0"/>
              <a:t>правоохоронцями </a:t>
            </a:r>
            <a:r>
              <a:rPr lang="uk-UA" sz="1000" dirty="0" smtClean="0"/>
              <a:t>під час революції та </a:t>
            </a:r>
            <a:r>
              <a:rPr lang="uk-UA" sz="1000" dirty="0" smtClean="0"/>
              <a:t>терористами призвели </a:t>
            </a:r>
            <a:r>
              <a:rPr lang="uk-UA" sz="1000" dirty="0" smtClean="0"/>
              <a:t>до небезпеки для їх </a:t>
            </a:r>
            <a:r>
              <a:rPr lang="uk-UA" sz="1000" dirty="0" smtClean="0"/>
              <a:t>власників.</a:t>
            </a:r>
            <a:endParaRPr lang="uk-UA" sz="1000" dirty="0" smtClean="0"/>
          </a:p>
          <a:p>
            <a:pPr algn="just"/>
            <a:r>
              <a:rPr lang="uk-UA" sz="1000" dirty="0" smtClean="0"/>
              <a:t>Підпал офісу </a:t>
            </a:r>
            <a:r>
              <a:rPr lang="uk-UA" sz="1000" dirty="0" smtClean="0"/>
              <a:t>«</a:t>
            </a:r>
            <a:r>
              <a:rPr lang="uk-UA" sz="1000" dirty="0" err="1" smtClean="0"/>
              <a:t>Русского</a:t>
            </a:r>
            <a:r>
              <a:rPr lang="uk-UA" sz="1000" dirty="0" smtClean="0"/>
              <a:t> </a:t>
            </a:r>
            <a:r>
              <a:rPr lang="uk-UA" sz="1000" dirty="0" err="1" smtClean="0"/>
              <a:t>радио</a:t>
            </a:r>
            <a:r>
              <a:rPr lang="uk-UA" sz="1000" dirty="0" smtClean="0"/>
              <a:t>».</a:t>
            </a:r>
            <a:endParaRPr lang="uk-UA" sz="1000" dirty="0" smtClean="0"/>
          </a:p>
          <a:p>
            <a:pPr algn="just"/>
            <a:r>
              <a:rPr lang="uk-UA" sz="1000" dirty="0" smtClean="0"/>
              <a:t>Атаки російських спецслужб на кабелі </a:t>
            </a:r>
            <a:r>
              <a:rPr lang="uk-UA" sz="1000" dirty="0" smtClean="0"/>
              <a:t>«Укртелекому» </a:t>
            </a:r>
            <a:r>
              <a:rPr lang="uk-UA" sz="1000" dirty="0" smtClean="0"/>
              <a:t>в Криму.</a:t>
            </a:r>
          </a:p>
          <a:p>
            <a:pPr algn="just"/>
            <a:r>
              <a:rPr lang="uk-UA" sz="1000" dirty="0"/>
              <a:t>Захоплення </a:t>
            </a:r>
            <a:r>
              <a:rPr lang="uk-UA" sz="1000" dirty="0" smtClean="0"/>
              <a:t>будівлі </a:t>
            </a:r>
            <a:r>
              <a:rPr lang="uk-UA" sz="1000" dirty="0" err="1"/>
              <a:t>міненергетики</a:t>
            </a:r>
            <a:r>
              <a:rPr lang="uk-UA" sz="1000" dirty="0"/>
              <a:t> під час революції могло призвести до інцидентів в електромережі держави, на атомних станціях (згідно заяви міністра енергетики).</a:t>
            </a:r>
          </a:p>
          <a:p>
            <a:pPr algn="just"/>
            <a:r>
              <a:rPr lang="uk-UA" sz="1000" dirty="0"/>
              <a:t>Збій у комп'ютерній системі в КГГА призвів до її </a:t>
            </a:r>
            <a:r>
              <a:rPr lang="uk-UA" sz="1000" dirty="0" smtClean="0"/>
              <a:t>знеструмлення(згідно </a:t>
            </a:r>
            <a:r>
              <a:rPr lang="uk-UA" sz="1000" dirty="0"/>
              <a:t>заявим Попова</a:t>
            </a:r>
            <a:r>
              <a:rPr lang="uk-UA" sz="1000" dirty="0" smtClean="0"/>
              <a:t>).</a:t>
            </a:r>
          </a:p>
          <a:p>
            <a:pPr algn="just"/>
            <a:r>
              <a:rPr lang="uk-UA" sz="1000" dirty="0" smtClean="0"/>
              <a:t>Атаки на банкомати </a:t>
            </a:r>
            <a:r>
              <a:rPr lang="uk-UA" sz="1000" dirty="0" smtClean="0"/>
              <a:t>«Приват-банку».</a:t>
            </a:r>
            <a:endParaRPr lang="uk-UA" sz="1000" dirty="0" smtClean="0"/>
          </a:p>
          <a:p>
            <a:pPr marL="0" lvl="0" indent="0" algn="just">
              <a:buNone/>
            </a:pPr>
            <a:r>
              <a:rPr lang="uk-UA" sz="1000" b="1" dirty="0" smtClean="0"/>
              <a:t>ДДОС-атаки</a:t>
            </a:r>
            <a:r>
              <a:rPr lang="uk-UA" sz="1000" b="1" dirty="0" smtClean="0"/>
              <a:t>. </a:t>
            </a:r>
            <a:r>
              <a:rPr lang="uk-UA" sz="1000" dirty="0" smtClean="0"/>
              <a:t>ДДОС-атаки </a:t>
            </a:r>
            <a:r>
              <a:rPr lang="uk-UA" sz="1000" dirty="0" smtClean="0"/>
              <a:t>були дієвими тільки </a:t>
            </a:r>
            <a:r>
              <a:rPr lang="uk-UA" sz="1000" dirty="0" smtClean="0"/>
              <a:t>впродовж короткого </a:t>
            </a:r>
            <a:r>
              <a:rPr lang="uk-UA" sz="1000" dirty="0" smtClean="0"/>
              <a:t>часу, потім ресурси навчились захищатись від них.</a:t>
            </a:r>
          </a:p>
          <a:p>
            <a:pPr algn="just"/>
            <a:r>
              <a:rPr lang="uk-UA" sz="1000" dirty="0" smtClean="0"/>
              <a:t>Атаки на сайт ВР, що не давали змогу своєчасної публікації законів.</a:t>
            </a:r>
          </a:p>
          <a:p>
            <a:pPr algn="just"/>
            <a:r>
              <a:rPr lang="uk-UA" sz="1000" dirty="0" smtClean="0"/>
              <a:t>Атаки на головні </a:t>
            </a:r>
            <a:r>
              <a:rPr lang="uk-UA" sz="1000" dirty="0" smtClean="0"/>
              <a:t> </a:t>
            </a:r>
            <a:r>
              <a:rPr lang="uk-UA" sz="1000" dirty="0" smtClean="0"/>
              <a:t>ресурси </a:t>
            </a:r>
            <a:r>
              <a:rPr lang="uk-UA" sz="1000" dirty="0" smtClean="0"/>
              <a:t> новин країни</a:t>
            </a:r>
            <a:r>
              <a:rPr lang="uk-UA" sz="1000" dirty="0" smtClean="0"/>
              <a:t>.</a:t>
            </a:r>
          </a:p>
          <a:p>
            <a:pPr algn="just"/>
            <a:r>
              <a:rPr lang="uk-UA" sz="1000" dirty="0" smtClean="0"/>
              <a:t>Атаки на інтерфейси клієнт-банків, для їх блокування та відволікання від атак на </a:t>
            </a:r>
            <a:r>
              <a:rPr lang="uk-UA" sz="1000" dirty="0" smtClean="0"/>
              <a:t>клієнт-банки</a:t>
            </a:r>
            <a:r>
              <a:rPr lang="uk-UA" sz="1000" dirty="0" smtClean="0"/>
              <a:t>.</a:t>
            </a:r>
          </a:p>
          <a:p>
            <a:pPr marL="0" lvl="0" indent="0" algn="just">
              <a:buNone/>
            </a:pPr>
            <a:r>
              <a:rPr lang="uk-UA" sz="1000" b="1" dirty="0" smtClean="0"/>
              <a:t>Злам інформаційних ресурсів. </a:t>
            </a:r>
            <a:r>
              <a:rPr lang="uk-UA" sz="1000" dirty="0" smtClean="0"/>
              <a:t>Кількість публічної інформації про злами дуже обмежена:</a:t>
            </a:r>
          </a:p>
          <a:p>
            <a:pPr algn="just"/>
            <a:r>
              <a:rPr lang="uk-UA" sz="1000" dirty="0" smtClean="0"/>
              <a:t>Повідомлення про троянську програму «</a:t>
            </a:r>
            <a:r>
              <a:rPr lang="uk-UA" sz="1000" dirty="0" err="1" smtClean="0"/>
              <a:t>Уроборос</a:t>
            </a:r>
            <a:r>
              <a:rPr lang="uk-UA" sz="1000" dirty="0" smtClean="0"/>
              <a:t>» в державних установах;</a:t>
            </a:r>
          </a:p>
          <a:p>
            <a:pPr algn="just"/>
            <a:r>
              <a:rPr lang="uk-UA" sz="1000" dirty="0" smtClean="0"/>
              <a:t>Атака на сайт ЦВК;</a:t>
            </a:r>
          </a:p>
          <a:p>
            <a:pPr algn="just"/>
            <a:r>
              <a:rPr lang="uk-UA" sz="1000" dirty="0" smtClean="0"/>
              <a:t>Злами поштових скриньок та облікових записів представників політичних партій , чиновників та військових.</a:t>
            </a:r>
          </a:p>
          <a:p>
            <a:pPr marL="0" indent="0" algn="just">
              <a:buNone/>
            </a:pPr>
            <a:r>
              <a:rPr lang="uk-UA" sz="1000" b="1" dirty="0" smtClean="0"/>
              <a:t>Атаки на мобільні технології.</a:t>
            </a:r>
            <a:r>
              <a:rPr lang="uk-UA" sz="1000" dirty="0" smtClean="0"/>
              <a:t>  Новий тренд – атаки за допомогою мобільних технологій:</a:t>
            </a:r>
          </a:p>
          <a:p>
            <a:pPr algn="just"/>
            <a:r>
              <a:rPr lang="uk-UA" sz="1000" dirty="0" smtClean="0"/>
              <a:t>Зміна маршрутизації  речового трафіку МТС, щоб він проходив через РФ;</a:t>
            </a:r>
          </a:p>
          <a:p>
            <a:pPr algn="just"/>
            <a:r>
              <a:rPr lang="uk-UA" sz="1000" dirty="0" err="1" smtClean="0"/>
              <a:t>Флуд</a:t>
            </a:r>
            <a:r>
              <a:rPr lang="uk-UA" sz="1000" dirty="0" smtClean="0"/>
              <a:t> дзвінків та </a:t>
            </a:r>
            <a:r>
              <a:rPr lang="uk-UA" sz="1000" dirty="0" smtClean="0"/>
              <a:t>СМС-повідомлень </a:t>
            </a:r>
            <a:r>
              <a:rPr lang="uk-UA" sz="1000" dirty="0" smtClean="0"/>
              <a:t>на трубки політиків;</a:t>
            </a:r>
          </a:p>
          <a:p>
            <a:pPr algn="just"/>
            <a:r>
              <a:rPr lang="uk-UA" sz="1000" dirty="0" err="1" smtClean="0"/>
              <a:t>Флуд</a:t>
            </a:r>
            <a:r>
              <a:rPr lang="uk-UA" sz="1000" dirty="0" smtClean="0"/>
              <a:t> СМС на трубки протестувальників на </a:t>
            </a:r>
            <a:r>
              <a:rPr lang="uk-UA" sz="1000" dirty="0" smtClean="0"/>
              <a:t> вул. </a:t>
            </a:r>
            <a:r>
              <a:rPr lang="uk-UA" sz="1000" dirty="0"/>
              <a:t>Г</a:t>
            </a:r>
            <a:r>
              <a:rPr lang="uk-UA" sz="1000" dirty="0" smtClean="0"/>
              <a:t>рушевського</a:t>
            </a:r>
            <a:r>
              <a:rPr lang="uk-UA" sz="1000" dirty="0" smtClean="0"/>
              <a:t>.</a:t>
            </a:r>
          </a:p>
          <a:p>
            <a:pPr algn="just"/>
            <a:r>
              <a:rPr lang="uk-UA" sz="1000" dirty="0" smtClean="0"/>
              <a:t>Розповсюдження вірусів через мобільні </a:t>
            </a:r>
            <a:r>
              <a:rPr lang="uk-UA" sz="1000" dirty="0" smtClean="0"/>
              <a:t>СМС-повідомлення</a:t>
            </a:r>
            <a:r>
              <a:rPr lang="uk-UA" sz="1000" dirty="0" smtClean="0"/>
              <a:t>.</a:t>
            </a:r>
          </a:p>
          <a:p>
            <a:pPr algn="just"/>
            <a:r>
              <a:rPr lang="uk-UA" sz="1000" dirty="0" smtClean="0"/>
              <a:t>Збір даних про перемовини та позицію сил АТО для планування артобстрілів та атак.</a:t>
            </a:r>
            <a:endParaRPr lang="en-US" sz="1000" dirty="0" smtClean="0"/>
          </a:p>
          <a:p>
            <a:pPr marL="0" indent="0">
              <a:buNone/>
            </a:pPr>
            <a:endParaRPr lang="uk-UA" sz="1000" b="1" dirty="0" smtClean="0"/>
          </a:p>
          <a:p>
            <a:pPr marL="0" indent="0"/>
            <a:endParaRPr lang="uk-UA" sz="1000" b="1" dirty="0" smtClean="0"/>
          </a:p>
          <a:p>
            <a:pPr marL="0" indent="0"/>
            <a:endParaRPr lang="uk-UA" sz="1000" b="1" dirty="0" smtClean="0"/>
          </a:p>
          <a:p>
            <a:pPr marL="0" indent="0"/>
            <a:endParaRPr lang="uk-UA" sz="1000" b="1" dirty="0" smtClean="0"/>
          </a:p>
          <a:p>
            <a:pPr marL="0" indent="0"/>
            <a:endParaRPr lang="uk-UA" sz="1000" b="1" dirty="0" smtClean="0"/>
          </a:p>
          <a:p>
            <a:pPr marL="0" lvl="0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sz="1000" dirty="0" smtClean="0"/>
          </a:p>
          <a:p>
            <a:pPr marL="0" lvl="0" indent="0" algn="just">
              <a:buNone/>
            </a:pPr>
            <a:endParaRPr lang="en-US" sz="1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89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sz="2400" b="1" dirty="0" smtClean="0"/>
              <a:t>Спецслужби РФ ефективно використовують Інтернет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376672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uk-UA" sz="1000" dirty="0" smtClean="0"/>
              <a:t>Спецслужби РФ та їх найманці ефективно використовують мережу Інтернет та інформаційні технології </a:t>
            </a:r>
            <a:r>
              <a:rPr lang="uk-UA" sz="1000" dirty="0" smtClean="0"/>
              <a:t>за наступними напрямками:</a:t>
            </a:r>
            <a:endParaRPr lang="uk-UA" sz="1000" dirty="0" smtClean="0"/>
          </a:p>
          <a:p>
            <a:pPr algn="just"/>
            <a:r>
              <a:rPr lang="uk-UA" sz="1000" b="1" dirty="0" smtClean="0"/>
              <a:t>Пропаганда. </a:t>
            </a:r>
            <a:r>
              <a:rPr lang="uk-UA" sz="1000" dirty="0" smtClean="0"/>
              <a:t>Спецслужби РФ проводять активну пропаганду в </a:t>
            </a:r>
            <a:r>
              <a:rPr lang="uk-UA" sz="1000" dirty="0" smtClean="0"/>
              <a:t>Інтернеті:</a:t>
            </a:r>
            <a:endParaRPr lang="uk-UA" sz="1000" dirty="0" smtClean="0"/>
          </a:p>
          <a:p>
            <a:pPr lvl="1" algn="just"/>
            <a:r>
              <a:rPr lang="uk-UA" sz="1000" dirty="0" smtClean="0"/>
              <a:t>Спеціальні сайти розповсюджують відверту брехню та викривлену інформацію про стан подій в Україні;</a:t>
            </a:r>
          </a:p>
          <a:p>
            <a:pPr lvl="1" algn="just"/>
            <a:r>
              <a:rPr lang="uk-UA" sz="1000" dirty="0" smtClean="0"/>
              <a:t>На головних світових </a:t>
            </a:r>
            <a:r>
              <a:rPr lang="uk-UA" sz="1000" dirty="0" smtClean="0"/>
              <a:t>медіа-ресурсах </a:t>
            </a:r>
            <a:r>
              <a:rPr lang="uk-UA" sz="1000" dirty="0" smtClean="0"/>
              <a:t>кожну новину про Україну супроводжують тисячі антиукраїнських коментарів;</a:t>
            </a:r>
          </a:p>
          <a:p>
            <a:pPr algn="just"/>
            <a:r>
              <a:rPr lang="uk-UA" sz="1000" b="1" dirty="0" smtClean="0"/>
              <a:t>Безпечний зв'язок. </a:t>
            </a:r>
            <a:r>
              <a:rPr lang="uk-UA" sz="1000" dirty="0" smtClean="0"/>
              <a:t>Терористи використовують програми на смартфонах для </a:t>
            </a:r>
            <a:r>
              <a:rPr lang="uk-UA" sz="1000" dirty="0" err="1" smtClean="0"/>
              <a:t>зв»язку</a:t>
            </a:r>
            <a:r>
              <a:rPr lang="uk-UA" sz="1000" dirty="0" smtClean="0"/>
              <a:t>, котрий не можуть перехопити АТО.</a:t>
            </a:r>
          </a:p>
          <a:p>
            <a:pPr algn="just"/>
            <a:r>
              <a:rPr lang="uk-UA" sz="1000" b="1" dirty="0" err="1" smtClean="0"/>
              <a:t>Кібер</a:t>
            </a:r>
            <a:r>
              <a:rPr lang="uk-UA" sz="1000" b="1" dirty="0" smtClean="0"/>
              <a:t>-беркут. </a:t>
            </a:r>
            <a:r>
              <a:rPr lang="uk-UA" sz="1000" dirty="0" smtClean="0"/>
              <a:t>Регулярно приходять повідомлення про атаки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-беркуту на інформаційні ресурси України та публікуються вкрадені дані.</a:t>
            </a:r>
          </a:p>
          <a:p>
            <a:pPr algn="just"/>
            <a:r>
              <a:rPr lang="uk-UA" sz="1000" b="1" dirty="0" smtClean="0"/>
              <a:t>Цензура. </a:t>
            </a:r>
            <a:r>
              <a:rPr lang="uk-UA" sz="1000" dirty="0" smtClean="0"/>
              <a:t>На окупованих територіях спецслужби РФ вимагають від провайдерів блокувати про-українські ресурси.</a:t>
            </a:r>
          </a:p>
          <a:p>
            <a:pPr algn="just"/>
            <a:r>
              <a:rPr lang="uk-UA" sz="1000" b="1" dirty="0" smtClean="0"/>
              <a:t>Криміналістика. </a:t>
            </a:r>
            <a:r>
              <a:rPr lang="uk-UA" sz="1000" dirty="0" smtClean="0"/>
              <a:t>Терористи аналізують дані в комп'ютерах та мобільних пристроях українських </a:t>
            </a:r>
            <a:r>
              <a:rPr lang="uk-UA" sz="1000" dirty="0" smtClean="0"/>
              <a:t>активістів </a:t>
            </a:r>
            <a:r>
              <a:rPr lang="uk-UA" sz="1000" dirty="0" smtClean="0"/>
              <a:t>та використовують ці дані для їх переслідування. Були захоплені пристрої та ключі спеціального </a:t>
            </a:r>
            <a:r>
              <a:rPr lang="uk-UA" sz="1000" dirty="0" err="1" smtClean="0"/>
              <a:t>зв»язку</a:t>
            </a:r>
            <a:r>
              <a:rPr lang="uk-UA" sz="1000" dirty="0" smtClean="0"/>
              <a:t> державних органів України.</a:t>
            </a:r>
          </a:p>
          <a:p>
            <a:pPr algn="just"/>
            <a:r>
              <a:rPr lang="uk-UA" sz="1000" b="1" dirty="0" smtClean="0"/>
              <a:t>Злочини. </a:t>
            </a:r>
            <a:r>
              <a:rPr lang="uk-UA" sz="1000" dirty="0" smtClean="0"/>
              <a:t>На окупованих територіях збільшується кількість шахрайства проти мобільних операторів.</a:t>
            </a:r>
          </a:p>
          <a:p>
            <a:pPr algn="just"/>
            <a:r>
              <a:rPr lang="uk-UA" sz="1000" b="1" dirty="0" smtClean="0"/>
              <a:t>Збір даних. </a:t>
            </a:r>
            <a:r>
              <a:rPr lang="uk-UA" sz="1000" dirty="0" smtClean="0"/>
              <a:t>Спецслужби РФ активно збирають інформацію в російських соціальних мережах, платіжних системах, поштових сервісах.</a:t>
            </a:r>
          </a:p>
          <a:p>
            <a:pPr marL="0" indent="0" algn="just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uk-UA" sz="1000" b="1" dirty="0" smtClean="0"/>
              <a:t>Нерозкритий потенціал</a:t>
            </a:r>
            <a:r>
              <a:rPr lang="en-US" sz="1000" b="1" dirty="0" smtClean="0"/>
              <a:t> </a:t>
            </a:r>
            <a:r>
              <a:rPr lang="uk-UA" sz="1000" b="1" dirty="0" smtClean="0"/>
              <a:t>. </a:t>
            </a:r>
            <a:r>
              <a:rPr lang="uk-UA" sz="1000" dirty="0" smtClean="0"/>
              <a:t>РФ має великий та досі незадіяний потенціал для проведення ефективних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-операцій:</a:t>
            </a:r>
          </a:p>
          <a:p>
            <a:r>
              <a:rPr lang="uk-UA" sz="1000" dirty="0" smtClean="0"/>
              <a:t>В Україні широко розповсюджене ПЗ виробництва РФ, для якого немає гарантій від програмних закладок Антивіруси </a:t>
            </a:r>
            <a:r>
              <a:rPr lang="uk-UA" sz="1000" dirty="0" err="1" smtClean="0"/>
              <a:t>Касперського</a:t>
            </a:r>
            <a:r>
              <a:rPr lang="uk-UA" sz="1000" dirty="0" smtClean="0"/>
              <a:t> </a:t>
            </a:r>
            <a:r>
              <a:rPr lang="uk-UA" sz="1000" dirty="0"/>
              <a:t>т</a:t>
            </a:r>
            <a:r>
              <a:rPr lang="uk-UA" sz="1000" dirty="0" smtClean="0"/>
              <a:t>а  </a:t>
            </a:r>
            <a:r>
              <a:rPr lang="uk-UA" sz="1000" dirty="0" err="1" smtClean="0"/>
              <a:t>Др</a:t>
            </a:r>
            <a:r>
              <a:rPr lang="uk-UA" sz="1000" dirty="0" smtClean="0"/>
              <a:t>. </a:t>
            </a:r>
            <a:r>
              <a:rPr lang="uk-UA" sz="1000" dirty="0" err="1" smtClean="0"/>
              <a:t>Веба</a:t>
            </a:r>
            <a:r>
              <a:rPr lang="uk-UA" sz="1000" dirty="0" smtClean="0"/>
              <a:t>, </a:t>
            </a:r>
            <a:r>
              <a:rPr lang="uk-UA" sz="1000" dirty="0" smtClean="0"/>
              <a:t>Бухгалтерія 1С, Словники та розпізнавання тексту від </a:t>
            </a:r>
            <a:r>
              <a:rPr lang="uk-UA" sz="1000" dirty="0" err="1" smtClean="0"/>
              <a:t>Аббі</a:t>
            </a:r>
            <a:r>
              <a:rPr lang="uk-UA" sz="1000" dirty="0" smtClean="0"/>
              <a:t>, інтернет-</a:t>
            </a:r>
            <a:r>
              <a:rPr lang="uk-UA" sz="1000" dirty="0" err="1" smtClean="0"/>
              <a:t>банкінг</a:t>
            </a:r>
            <a:r>
              <a:rPr lang="uk-UA" sz="1000" dirty="0" smtClean="0"/>
              <a:t> БІФІТ та </a:t>
            </a:r>
            <a:r>
              <a:rPr lang="uk-UA" sz="1000" dirty="0" err="1" smtClean="0"/>
              <a:t>ін</a:t>
            </a:r>
            <a:r>
              <a:rPr lang="en-US" sz="1000" dirty="0" smtClean="0"/>
              <a:t>.</a:t>
            </a:r>
            <a:endParaRPr lang="uk-UA" sz="1000" dirty="0" smtClean="0"/>
          </a:p>
          <a:p>
            <a:r>
              <a:rPr lang="uk-UA" sz="1000" dirty="0" smtClean="0"/>
              <a:t>Російські компанії інтегратори працюють на ринку в Україні: </a:t>
            </a:r>
            <a:r>
              <a:rPr lang="uk-UA" sz="1000" dirty="0" err="1" smtClean="0"/>
              <a:t>Інфорсистеми</a:t>
            </a:r>
            <a:r>
              <a:rPr lang="uk-UA" sz="1000" dirty="0" smtClean="0"/>
              <a:t> </a:t>
            </a:r>
            <a:r>
              <a:rPr lang="uk-UA" sz="1000" dirty="0" err="1" smtClean="0"/>
              <a:t>Джет</a:t>
            </a:r>
            <a:r>
              <a:rPr lang="uk-UA" sz="1000" dirty="0" smtClean="0"/>
              <a:t>, БПС та </a:t>
            </a:r>
            <a:r>
              <a:rPr lang="uk-UA" sz="1000" dirty="0" err="1" smtClean="0"/>
              <a:t>ін</a:t>
            </a:r>
            <a:r>
              <a:rPr lang="en-US" sz="1000" dirty="0" smtClean="0"/>
              <a:t>.</a:t>
            </a:r>
            <a:endParaRPr lang="uk-UA" sz="1000" dirty="0" smtClean="0"/>
          </a:p>
          <a:p>
            <a:r>
              <a:rPr lang="uk-UA" sz="1000" dirty="0" smtClean="0"/>
              <a:t>Українські сайти використовують лічильники та статистку з російських пошукових сервісів, автоматично завантажуючи їх програмний код своїм користувачам;</a:t>
            </a:r>
            <a:endParaRPr lang="uk-UA" sz="1000" dirty="0"/>
          </a:p>
          <a:p>
            <a:r>
              <a:rPr lang="uk-UA" sz="1000" dirty="0" smtClean="0"/>
              <a:t>Поштова система </a:t>
            </a:r>
            <a:r>
              <a:rPr lang="uk-UA" sz="1000" dirty="0" err="1" smtClean="0"/>
              <a:t>Вебмані</a:t>
            </a:r>
            <a:r>
              <a:rPr lang="uk-UA" sz="1000" dirty="0" smtClean="0"/>
              <a:t> </a:t>
            </a:r>
            <a:r>
              <a:rPr lang="uk-UA" sz="1000" dirty="0" smtClean="0"/>
              <a:t>встановлює у користувача свій цифровий </a:t>
            </a:r>
            <a:r>
              <a:rPr lang="uk-UA" sz="1000" dirty="0" smtClean="0"/>
              <a:t>сертифікат, </a:t>
            </a:r>
            <a:r>
              <a:rPr lang="uk-UA" sz="1000" dirty="0" smtClean="0"/>
              <a:t>що дозволяє розшифровувати перехоплені дані;</a:t>
            </a:r>
          </a:p>
          <a:p>
            <a:r>
              <a:rPr lang="uk-UA" sz="1000" dirty="0" smtClean="0"/>
              <a:t>Мобільні оператори підконтрольні </a:t>
            </a:r>
            <a:r>
              <a:rPr lang="uk-UA" sz="1000" dirty="0" smtClean="0"/>
              <a:t>РФ;</a:t>
            </a:r>
            <a:endParaRPr lang="uk-UA" sz="1000" dirty="0" smtClean="0"/>
          </a:p>
          <a:p>
            <a:r>
              <a:rPr lang="uk-UA" sz="1000" dirty="0" smtClean="0"/>
              <a:t>Масовані атаки </a:t>
            </a:r>
            <a:r>
              <a:rPr lang="uk-UA" sz="1000" dirty="0" err="1" smtClean="0"/>
              <a:t>накшталт</a:t>
            </a:r>
            <a:r>
              <a:rPr lang="uk-UA" sz="1000" dirty="0" smtClean="0"/>
              <a:t> Грузії та Естонії не відбувалися;</a:t>
            </a:r>
          </a:p>
          <a:p>
            <a:r>
              <a:rPr lang="uk-UA" sz="1000" dirty="0" smtClean="0"/>
              <a:t>Атаки на критичну інфраструктуру </a:t>
            </a:r>
            <a:r>
              <a:rPr lang="uk-UA" sz="1000" dirty="0" err="1" smtClean="0"/>
              <a:t>накшталт</a:t>
            </a:r>
            <a:r>
              <a:rPr lang="uk-UA" sz="1000" dirty="0" smtClean="0"/>
              <a:t> </a:t>
            </a:r>
            <a:r>
              <a:rPr lang="uk-UA" sz="1000" dirty="0" smtClean="0"/>
              <a:t> </a:t>
            </a:r>
            <a:r>
              <a:rPr lang="uk-UA" sz="1000" dirty="0" err="1" smtClean="0"/>
              <a:t>Стакснет</a:t>
            </a:r>
            <a:r>
              <a:rPr lang="uk-UA" sz="1000" dirty="0" smtClean="0"/>
              <a:t> </a:t>
            </a:r>
            <a:r>
              <a:rPr lang="uk-UA" sz="1000" dirty="0" smtClean="0"/>
              <a:t>не відбувалися;</a:t>
            </a:r>
            <a:endParaRPr lang="uk-UA" sz="1000" dirty="0"/>
          </a:p>
          <a:p>
            <a:r>
              <a:rPr lang="uk-UA" sz="1000" dirty="0" smtClean="0"/>
              <a:t>Методика </a:t>
            </a:r>
            <a:r>
              <a:rPr lang="uk-UA" sz="1000" dirty="0" smtClean="0"/>
              <a:t>вибору параметрів </a:t>
            </a:r>
            <a:r>
              <a:rPr lang="uk-UA" sz="1000" dirty="0" smtClean="0"/>
              <a:t>державного </a:t>
            </a:r>
            <a:r>
              <a:rPr lang="uk-UA" sz="1000" dirty="0" smtClean="0"/>
              <a:t>шифру </a:t>
            </a:r>
            <a:r>
              <a:rPr lang="uk-UA" sz="1000" dirty="0" smtClean="0"/>
              <a:t>ДСТУ знаходиться в РФ;</a:t>
            </a:r>
          </a:p>
          <a:p>
            <a:r>
              <a:rPr lang="uk-UA" sz="1000" dirty="0" smtClean="0"/>
              <a:t>Дистрибуція ІТ-</a:t>
            </a:r>
            <a:r>
              <a:rPr lang="uk-UA" sz="1000" dirty="0" err="1" smtClean="0"/>
              <a:t>обладнная</a:t>
            </a:r>
            <a:r>
              <a:rPr lang="uk-UA" sz="1000" dirty="0" smtClean="0"/>
              <a:t> </a:t>
            </a:r>
            <a:r>
              <a:rPr lang="uk-UA" sz="1000" dirty="0" smtClean="0"/>
              <a:t>проходить через РФ.</a:t>
            </a:r>
          </a:p>
          <a:p>
            <a:pPr marL="0" indent="0"/>
            <a:endParaRPr lang="uk-UA" sz="1000" b="1" dirty="0" smtClean="0"/>
          </a:p>
          <a:p>
            <a:pPr marL="0" indent="0"/>
            <a:endParaRPr lang="uk-UA" sz="1000" b="1" dirty="0" smtClean="0"/>
          </a:p>
          <a:p>
            <a:pPr marL="0" indent="0"/>
            <a:endParaRPr lang="uk-UA" sz="1000" b="1" dirty="0" smtClean="0"/>
          </a:p>
          <a:p>
            <a:pPr marL="0" lvl="0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sz="1000" dirty="0" smtClean="0"/>
          </a:p>
          <a:p>
            <a:pPr marL="0" lvl="0" indent="0" algn="just">
              <a:buNone/>
            </a:pPr>
            <a:endParaRPr lang="en-US" sz="1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047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sz="2400" b="1" dirty="0" smtClean="0"/>
              <a:t>Держава та </a:t>
            </a:r>
            <a:r>
              <a:rPr lang="uk-UA" sz="2400" b="1" dirty="0" smtClean="0"/>
              <a:t>бізнес </a:t>
            </a:r>
            <a:r>
              <a:rPr lang="uk-UA" sz="2400" b="1" dirty="0" smtClean="0"/>
              <a:t>діють </a:t>
            </a:r>
            <a:r>
              <a:rPr lang="uk-UA" sz="2400" b="1" dirty="0" smtClean="0"/>
              <a:t>неефективно </a:t>
            </a:r>
            <a:r>
              <a:rPr lang="uk-UA" sz="2400" b="1" dirty="0" smtClean="0"/>
              <a:t>проти </a:t>
            </a:r>
            <a:r>
              <a:rPr lang="uk-UA" sz="2400" b="1" dirty="0" err="1" smtClean="0"/>
              <a:t>кібер</a:t>
            </a:r>
            <a:r>
              <a:rPr lang="uk-UA" sz="2400" b="1" dirty="0" smtClean="0"/>
              <a:t>-загроз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376672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uk-UA" sz="1000" dirty="0" smtClean="0"/>
              <a:t>Нижче наводяться головні проблеми українського суспільства, що не дозволяють протидіяти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-загрозам.</a:t>
            </a:r>
          </a:p>
          <a:p>
            <a:pPr marL="0" lvl="0" indent="0" algn="just">
              <a:buNone/>
            </a:pPr>
            <a:r>
              <a:rPr lang="uk-UA" sz="1000" b="1" dirty="0" smtClean="0"/>
              <a:t>В приватному секторі. </a:t>
            </a:r>
            <a:r>
              <a:rPr lang="uk-UA" sz="1000" dirty="0" smtClean="0"/>
              <a:t>Великі ФПГ, фінансові установи приділяють увагу захисту даних та виділяють певні ресурси на ці потреби</a:t>
            </a:r>
            <a:r>
              <a:rPr lang="en-US" sz="1000" dirty="0" smtClean="0"/>
              <a:t>. </a:t>
            </a:r>
            <a:r>
              <a:rPr lang="ru-RU" sz="1000" dirty="0" smtClean="0"/>
              <a:t>Але </a:t>
            </a:r>
            <a:r>
              <a:rPr lang="uk-UA" sz="1000" dirty="0" smtClean="0"/>
              <a:t>існує низка проблем:</a:t>
            </a:r>
          </a:p>
          <a:p>
            <a:pPr algn="just"/>
            <a:r>
              <a:rPr lang="uk-UA" sz="1000" dirty="0" smtClean="0"/>
              <a:t>Практично </a:t>
            </a:r>
            <a:r>
              <a:rPr lang="uk-UA" sz="1000" dirty="0" smtClean="0"/>
              <a:t>відсутній </a:t>
            </a:r>
            <a:r>
              <a:rPr lang="uk-UA" sz="1000" dirty="0" smtClean="0"/>
              <a:t>процес обміну деталями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-атак та більш глибокого  їх дослідження;</a:t>
            </a:r>
          </a:p>
          <a:p>
            <a:pPr algn="just"/>
            <a:r>
              <a:rPr lang="uk-UA" sz="1000" dirty="0" smtClean="0"/>
              <a:t>Існує велика кількість заражених та неправильно </a:t>
            </a:r>
            <a:r>
              <a:rPr lang="uk-UA" sz="1000" dirty="0" err="1" smtClean="0"/>
              <a:t>сконфігурованих</a:t>
            </a:r>
            <a:r>
              <a:rPr lang="uk-UA" sz="1000" dirty="0" smtClean="0"/>
              <a:t> систем, що беруть участь в </a:t>
            </a:r>
            <a:r>
              <a:rPr lang="uk-UA" sz="1000" dirty="0" err="1" smtClean="0"/>
              <a:t>Ддос</a:t>
            </a:r>
            <a:r>
              <a:rPr lang="uk-UA" sz="1000" dirty="0"/>
              <a:t>-</a:t>
            </a:r>
            <a:r>
              <a:rPr lang="uk-UA" sz="1000" dirty="0" smtClean="0"/>
              <a:t>атаках</a:t>
            </a:r>
            <a:r>
              <a:rPr lang="uk-UA" sz="1000" dirty="0" smtClean="0"/>
              <a:t>;</a:t>
            </a:r>
          </a:p>
          <a:p>
            <a:pPr algn="just"/>
            <a:r>
              <a:rPr lang="uk-UA" sz="1000" dirty="0" smtClean="0"/>
              <a:t>Через дії </a:t>
            </a:r>
            <a:r>
              <a:rPr lang="uk-UA" sz="1000" dirty="0" smtClean="0"/>
              <a:t>правоохоронних </a:t>
            </a:r>
            <a:r>
              <a:rPr lang="uk-UA" sz="1000" dirty="0" smtClean="0"/>
              <a:t>органів </a:t>
            </a:r>
            <a:r>
              <a:rPr lang="uk-UA" sz="1000" dirty="0" err="1" smtClean="0"/>
              <a:t>сервераи</a:t>
            </a:r>
            <a:r>
              <a:rPr lang="uk-UA" sz="1000" dirty="0" smtClean="0"/>
              <a:t> виносяться </a:t>
            </a:r>
            <a:r>
              <a:rPr lang="uk-UA" sz="1000" dirty="0" smtClean="0"/>
              <a:t>за кордон;</a:t>
            </a:r>
          </a:p>
          <a:p>
            <a:pPr algn="just"/>
            <a:r>
              <a:rPr lang="uk-UA" sz="1000" dirty="0" smtClean="0"/>
              <a:t>Швидкість реагування на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-загрози низька (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-злочинці тижнями </a:t>
            </a:r>
            <a:r>
              <a:rPr lang="uk-UA" sz="1000" dirty="0" err="1" smtClean="0"/>
              <a:t>зкачували</a:t>
            </a:r>
            <a:r>
              <a:rPr lang="uk-UA" sz="1000" dirty="0" smtClean="0"/>
              <a:t> дані із неоновлених серверів українських </a:t>
            </a:r>
            <a:r>
              <a:rPr lang="uk-UA" sz="1000" dirty="0" smtClean="0"/>
              <a:t>компаній  </a:t>
            </a:r>
            <a:r>
              <a:rPr lang="uk-UA" sz="1000" dirty="0" smtClean="0"/>
              <a:t>після виходу інформації про вразливість в програмі шифрування);</a:t>
            </a:r>
          </a:p>
          <a:p>
            <a:pPr algn="just"/>
            <a:r>
              <a:rPr lang="uk-UA" sz="1000" dirty="0" smtClean="0"/>
              <a:t>Відсутнє масове використання методів обміну шифрованими повідомленнями електронної пошти.</a:t>
            </a:r>
          </a:p>
          <a:p>
            <a:pPr marL="0" indent="0" algn="just">
              <a:buNone/>
            </a:pPr>
            <a:r>
              <a:rPr lang="uk-UA" sz="1000" b="1" dirty="0" smtClean="0"/>
              <a:t>В державному секторі. </a:t>
            </a:r>
            <a:r>
              <a:rPr lang="uk-UA" sz="1000" dirty="0" smtClean="0"/>
              <a:t>Державні органи не можуть організувати належного захисту від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-загроз:</a:t>
            </a:r>
          </a:p>
          <a:p>
            <a:pPr algn="just"/>
            <a:r>
              <a:rPr lang="uk-UA" sz="1000" dirty="0" smtClean="0"/>
              <a:t>Існуюча система стандартів та процес їх реалізації у галузі безпеки морально застаріла, відірвана від бізнес-практик, не гарантує фінансово обґрунтованих та надійних мір захисту.</a:t>
            </a:r>
          </a:p>
          <a:p>
            <a:pPr algn="just"/>
            <a:r>
              <a:rPr lang="uk-UA" sz="1000" dirty="0" smtClean="0"/>
              <a:t>Запровадження адекватного рівня захисту в державних органах не виконується.</a:t>
            </a:r>
          </a:p>
          <a:p>
            <a:pPr algn="just"/>
            <a:r>
              <a:rPr lang="uk-UA" sz="1000" dirty="0" smtClean="0"/>
              <a:t>Процес розслідування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-злочинів має великий ризик порушення прав громадян, шкодить бізнесу та не дозволяє ефективно розслідувати злочини в правовому полі України та за її межами.</a:t>
            </a:r>
            <a:endParaRPr lang="uk-UA" sz="1000" dirty="0"/>
          </a:p>
          <a:p>
            <a:pPr algn="just"/>
            <a:r>
              <a:rPr lang="uk-UA" sz="1000" dirty="0" smtClean="0"/>
              <a:t>В державному секторі використовується програмне забезпечення та сервіси РФ, чи нелегальне ПЗ виробництва російських </a:t>
            </a:r>
            <a:r>
              <a:rPr lang="uk-UA" sz="1000" dirty="0" err="1" smtClean="0"/>
              <a:t>хакерських</a:t>
            </a:r>
            <a:r>
              <a:rPr lang="uk-UA" sz="1000" dirty="0" smtClean="0"/>
              <a:t> груп.</a:t>
            </a:r>
          </a:p>
          <a:p>
            <a:pPr algn="just"/>
            <a:r>
              <a:rPr lang="uk-UA" sz="1000" dirty="0" smtClean="0"/>
              <a:t>Спеціалісти в державних органах не мають достатніх компетенцій для реалізації заходів із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-безпеки.</a:t>
            </a:r>
          </a:p>
          <a:p>
            <a:pPr algn="just"/>
            <a:r>
              <a:rPr lang="uk-UA" sz="1000" dirty="0" smtClean="0"/>
              <a:t>Відсутня належна координація дій між різними державними підрозділами у галузі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-безпеки.</a:t>
            </a:r>
          </a:p>
          <a:p>
            <a:pPr algn="just"/>
            <a:r>
              <a:rPr lang="uk-UA" sz="1000" dirty="0" smtClean="0"/>
              <a:t>Використання інформаційних технологій для підсилення ефективності АТО </a:t>
            </a:r>
            <a:r>
              <a:rPr lang="uk-UA" sz="1000" dirty="0" smtClean="0"/>
              <a:t>мінімальне.</a:t>
            </a:r>
            <a:endParaRPr lang="uk-UA" sz="1000" dirty="0" smtClean="0"/>
          </a:p>
          <a:p>
            <a:pPr marL="0" indent="0" algn="just">
              <a:buNone/>
            </a:pPr>
            <a:r>
              <a:rPr lang="uk-UA" sz="1000" b="1" dirty="0" smtClean="0"/>
              <a:t>Співробітництво на рівні держав, приватного, громадського та академічного секторів. </a:t>
            </a:r>
            <a:r>
              <a:rPr lang="uk-UA" sz="1000" dirty="0" smtClean="0"/>
              <a:t>Наразі мінімальний обсяг співробітництва між різними установами ринку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-безпеки.</a:t>
            </a:r>
          </a:p>
          <a:p>
            <a:pPr algn="just"/>
            <a:r>
              <a:rPr lang="uk-UA" sz="1000" dirty="0" smtClean="0"/>
              <a:t>Відсутній процес ефективного громадського обговорення </a:t>
            </a:r>
            <a:r>
              <a:rPr lang="uk-UA" sz="1000" dirty="0" smtClean="0"/>
              <a:t>державних </a:t>
            </a:r>
            <a:r>
              <a:rPr lang="uk-UA" sz="1000" dirty="0" smtClean="0"/>
              <a:t>ініціатив у галузі захисту інформації;</a:t>
            </a:r>
          </a:p>
          <a:p>
            <a:pPr algn="just"/>
            <a:r>
              <a:rPr lang="uk-UA" sz="1000" dirty="0" smtClean="0"/>
              <a:t>Відсутні спільні державні та громадські ініціативи з підвищення культури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-безпеки;</a:t>
            </a:r>
          </a:p>
          <a:p>
            <a:pPr algn="just"/>
            <a:r>
              <a:rPr lang="uk-UA" sz="1000" dirty="0" smtClean="0"/>
              <a:t>Міжнародний рівень підтримки України у розслідувані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-злочинів проти неї низький;</a:t>
            </a:r>
          </a:p>
          <a:p>
            <a:pPr algn="just"/>
            <a:r>
              <a:rPr lang="uk-UA" sz="1000" dirty="0" smtClean="0"/>
              <a:t>Участь українських ВНЗ в міжнародних проектах з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-безпеки мінімальна;</a:t>
            </a:r>
          </a:p>
          <a:p>
            <a:pPr algn="just"/>
            <a:r>
              <a:rPr lang="uk-UA" sz="1000" dirty="0" smtClean="0"/>
              <a:t>Україна не </a:t>
            </a:r>
            <a:r>
              <a:rPr lang="uk-UA" sz="1000" dirty="0" smtClean="0"/>
              <a:t>бере участь </a:t>
            </a:r>
            <a:r>
              <a:rPr lang="uk-UA" sz="1000" dirty="0" smtClean="0"/>
              <a:t>в програмах </a:t>
            </a:r>
            <a:r>
              <a:rPr lang="uk-UA" sz="1000" dirty="0" smtClean="0"/>
              <a:t>ЄС та </a:t>
            </a:r>
            <a:r>
              <a:rPr lang="uk-UA" sz="1000" dirty="0" smtClean="0"/>
              <a:t>не залучає донорську технічну </a:t>
            </a:r>
            <a:r>
              <a:rPr lang="uk-UA" sz="1000" dirty="0" smtClean="0"/>
              <a:t>допомогу </a:t>
            </a:r>
            <a:r>
              <a:rPr lang="uk-UA" sz="1000" dirty="0" smtClean="0"/>
              <a:t>на проекти з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-безпеки</a:t>
            </a:r>
          </a:p>
          <a:p>
            <a:pPr marL="0" indent="0" algn="just">
              <a:buNone/>
            </a:pPr>
            <a:endParaRPr lang="uk-UA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09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sz="2400" b="1" dirty="0" smtClean="0"/>
              <a:t>Державні ініціативи у галузі </a:t>
            </a:r>
            <a:r>
              <a:rPr lang="uk-UA" sz="2400" b="1" dirty="0" err="1" smtClean="0"/>
              <a:t>кібер</a:t>
            </a:r>
            <a:r>
              <a:rPr lang="uk-UA" sz="2400" b="1" dirty="0" smtClean="0"/>
              <a:t>-безпеки не достатні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376672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uk-UA" sz="1000" dirty="0" smtClean="0"/>
              <a:t>Державою запроваджена низка ініціатив у галузі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-безпеки, але вони недостатні.</a:t>
            </a:r>
            <a:endParaRPr lang="uk-UA" sz="1000" dirty="0"/>
          </a:p>
          <a:p>
            <a:pPr marL="0" indent="0" algn="just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uk-UA" sz="1000" b="1" dirty="0" smtClean="0"/>
              <a:t>Нормативні акти. </a:t>
            </a:r>
            <a:r>
              <a:rPr lang="uk-UA" sz="1000" dirty="0" smtClean="0"/>
              <a:t>Державними структурами розроблені нормативні акти, але надзвичайно низької якості.</a:t>
            </a:r>
          </a:p>
          <a:p>
            <a:r>
              <a:rPr lang="uk-UA" sz="1000" dirty="0" smtClean="0"/>
              <a:t>Законопроект «Про засади інформаційної безпеки України»</a:t>
            </a:r>
          </a:p>
          <a:p>
            <a:r>
              <a:rPr lang="uk-UA" sz="1000" dirty="0" smtClean="0"/>
              <a:t>Законопроект «Про основні засади забезпечення кібернетичної безпеки України»</a:t>
            </a:r>
          </a:p>
          <a:p>
            <a:r>
              <a:rPr lang="uk-UA" sz="1000" dirty="0" smtClean="0"/>
              <a:t>Законопроект «Про боротьбу з кіберзлочинністю»</a:t>
            </a:r>
          </a:p>
          <a:p>
            <a:r>
              <a:rPr lang="uk-UA" sz="1000" dirty="0" smtClean="0"/>
              <a:t>Проект указу Президента України «Про стратегію забезпечення кібернетичної безпеки України»</a:t>
            </a:r>
          </a:p>
          <a:p>
            <a:r>
              <a:rPr lang="uk-UA" sz="1000" dirty="0"/>
              <a:t>Проект указу Президента України «Про </a:t>
            </a:r>
            <a:r>
              <a:rPr lang="uk-UA" sz="1000" dirty="0" smtClean="0"/>
              <a:t>доктрину інформаційної безпеки </a:t>
            </a:r>
            <a:r>
              <a:rPr lang="uk-UA" sz="1000" dirty="0"/>
              <a:t>України</a:t>
            </a:r>
            <a:r>
              <a:rPr lang="uk-UA" sz="1000" dirty="0" smtClean="0"/>
              <a:t>»</a:t>
            </a:r>
          </a:p>
          <a:p>
            <a:r>
              <a:rPr lang="uk-UA" sz="1000" dirty="0" smtClean="0"/>
              <a:t>Про затвердження Стратегії розвитку інформаційної простору України»</a:t>
            </a:r>
          </a:p>
          <a:p>
            <a:r>
              <a:rPr lang="uk-UA" sz="1000" dirty="0" smtClean="0"/>
              <a:t>Указ Президента України №449/2014 </a:t>
            </a:r>
            <a:endParaRPr lang="uk-UA" sz="1000" dirty="0"/>
          </a:p>
          <a:p>
            <a:r>
              <a:rPr lang="uk-UA" sz="1000" dirty="0" smtClean="0"/>
              <a:t>Указ </a:t>
            </a:r>
            <a:r>
              <a:rPr lang="uk-UA" sz="1000" dirty="0"/>
              <a:t>Президента України </a:t>
            </a:r>
            <a:r>
              <a:rPr lang="uk-UA" sz="1000" dirty="0" smtClean="0"/>
              <a:t>№744/2014</a:t>
            </a:r>
          </a:p>
          <a:p>
            <a:endParaRPr lang="uk-UA" sz="1000" dirty="0"/>
          </a:p>
          <a:p>
            <a:pPr marL="0" indent="0">
              <a:buNone/>
            </a:pPr>
            <a:r>
              <a:rPr lang="uk-UA" sz="1000" b="1" dirty="0" smtClean="0"/>
              <a:t>Недоліки нормативних актів. </a:t>
            </a:r>
            <a:r>
              <a:rPr lang="uk-UA" sz="1000" dirty="0" smtClean="0"/>
              <a:t>Вищезгадані нормативні акти </a:t>
            </a:r>
            <a:r>
              <a:rPr lang="uk-UA" sz="1000" dirty="0" smtClean="0"/>
              <a:t>не </a:t>
            </a:r>
            <a:r>
              <a:rPr lang="uk-UA" sz="1000" dirty="0" smtClean="0"/>
              <a:t>вирішують задачу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-безпеки країни та мають спільні недоліки:</a:t>
            </a:r>
          </a:p>
          <a:p>
            <a:r>
              <a:rPr lang="uk-UA" sz="1000" dirty="0" smtClean="0"/>
              <a:t>Відсутній належний рівень обговорення з громадськістю та в експертному середовищі</a:t>
            </a:r>
          </a:p>
          <a:p>
            <a:r>
              <a:rPr lang="uk-UA" sz="1000" dirty="0" smtClean="0"/>
              <a:t>Не наводяться належні фінансові розрахунки для </a:t>
            </a:r>
            <a:r>
              <a:rPr lang="uk-UA" sz="1000" dirty="0" smtClean="0"/>
              <a:t>аналізу </a:t>
            </a:r>
            <a:r>
              <a:rPr lang="uk-UA" sz="1000" dirty="0" smtClean="0"/>
              <a:t>поточного стану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-безпеки, та </a:t>
            </a:r>
            <a:r>
              <a:rPr lang="uk-UA" sz="1000" dirty="0" smtClean="0"/>
              <a:t>запланованого </a:t>
            </a:r>
            <a:r>
              <a:rPr lang="uk-UA" sz="1000" dirty="0" smtClean="0"/>
              <a:t>після запровадження нормативного акту</a:t>
            </a:r>
          </a:p>
          <a:p>
            <a:r>
              <a:rPr lang="uk-UA" sz="1000" dirty="0" smtClean="0"/>
              <a:t>Відсутній ризик орієнтований підхід, при якому видатки на заходи безпеки порівнюються із потенційним негативним впливом та цінністю інформації, що захищається</a:t>
            </a:r>
          </a:p>
          <a:p>
            <a:r>
              <a:rPr lang="uk-UA" sz="1000" dirty="0" smtClean="0"/>
              <a:t>Не гармонізується модель відносин між державними органами у галузі безпеки: ДССЗЗІ, СБУ, МВС, РНБО,ЗСУ,ДАЕПУ, НБУ, та ін.</a:t>
            </a:r>
          </a:p>
          <a:p>
            <a:r>
              <a:rPr lang="uk-UA" sz="1000" dirty="0" smtClean="0"/>
              <a:t>Не запроваджені заходи заради підвищення ефективності АТО</a:t>
            </a:r>
          </a:p>
          <a:p>
            <a:r>
              <a:rPr lang="uk-UA" sz="1000" dirty="0" smtClean="0"/>
              <a:t>Привноситься високий рівень порушення прав та свобод громадян</a:t>
            </a:r>
          </a:p>
          <a:p>
            <a:r>
              <a:rPr lang="uk-UA" sz="1000" dirty="0" smtClean="0"/>
              <a:t>Не стимулюється внутрішній ринок товарів та послуг у галузі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-безпеки</a:t>
            </a:r>
          </a:p>
          <a:p>
            <a:r>
              <a:rPr lang="uk-UA" sz="1000" dirty="0"/>
              <a:t>Не вирішується проблема десятків застарілих та неактуальних  документів НД ТЗІ</a:t>
            </a:r>
          </a:p>
          <a:p>
            <a:pPr marL="0" indent="0">
              <a:buNone/>
            </a:pPr>
            <a:endParaRPr lang="uk-UA" sz="1000" dirty="0"/>
          </a:p>
          <a:p>
            <a:endParaRPr lang="uk-UA" sz="1000" dirty="0" smtClean="0"/>
          </a:p>
          <a:p>
            <a:endParaRPr lang="uk-UA" sz="1000" dirty="0" smtClean="0"/>
          </a:p>
          <a:p>
            <a:endParaRPr lang="uk-UA" sz="1000" dirty="0" smtClean="0"/>
          </a:p>
          <a:p>
            <a:pPr marL="0" indent="0"/>
            <a:endParaRPr lang="uk-UA" sz="1000" b="1" dirty="0" smtClean="0"/>
          </a:p>
          <a:p>
            <a:pPr marL="0" indent="0"/>
            <a:endParaRPr lang="uk-UA" sz="1000" b="1" dirty="0" smtClean="0"/>
          </a:p>
          <a:p>
            <a:pPr marL="0" indent="0"/>
            <a:endParaRPr lang="uk-UA" sz="1000" b="1" dirty="0" smtClean="0"/>
          </a:p>
          <a:p>
            <a:pPr marL="0" lvl="0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sz="1000" dirty="0" smtClean="0"/>
          </a:p>
          <a:p>
            <a:pPr marL="0" lvl="0" indent="0" algn="just">
              <a:buNone/>
            </a:pPr>
            <a:endParaRPr lang="en-US" sz="1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sz="2400" b="1" dirty="0" smtClean="0"/>
              <a:t>Першочергові заходи у галузі </a:t>
            </a:r>
            <a:r>
              <a:rPr lang="uk-UA" sz="2400" b="1" dirty="0" err="1" smtClean="0"/>
              <a:t>кібер</a:t>
            </a:r>
            <a:r>
              <a:rPr lang="uk-UA" sz="2400" b="1" dirty="0" smtClean="0"/>
              <a:t>-безпеки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37667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uk-UA" sz="1000" dirty="0"/>
              <a:t>Державні та бізнес організації повинні зробити наступні першочергові кроки:</a:t>
            </a:r>
          </a:p>
          <a:p>
            <a:pPr marL="0" indent="0">
              <a:buNone/>
            </a:pPr>
            <a:r>
              <a:rPr lang="uk-UA" sz="1000" b="1" dirty="0" smtClean="0"/>
              <a:t>У громадському секторі. </a:t>
            </a:r>
          </a:p>
          <a:p>
            <a:pPr marL="228600" indent="-228600">
              <a:buFont typeface="+mj-lt"/>
              <a:buAutoNum type="arabicPeriod"/>
            </a:pPr>
            <a:r>
              <a:rPr lang="uk-UA" sz="1000" dirty="0"/>
              <a:t>В</a:t>
            </a:r>
            <a:r>
              <a:rPr lang="uk-UA" sz="1000" dirty="0" smtClean="0"/>
              <a:t>ідстеження </a:t>
            </a:r>
            <a:r>
              <a:rPr lang="uk-UA" sz="1000" dirty="0" smtClean="0"/>
              <a:t>атак </a:t>
            </a:r>
            <a:r>
              <a:rPr lang="uk-UA" sz="1000" dirty="0"/>
              <a:t>та </a:t>
            </a:r>
            <a:r>
              <a:rPr lang="uk-UA" sz="1000" dirty="0" smtClean="0"/>
              <a:t>обмін </a:t>
            </a:r>
            <a:r>
              <a:rPr lang="uk-UA" sz="1000" dirty="0"/>
              <a:t>інформацією про їх деталі;</a:t>
            </a:r>
          </a:p>
          <a:p>
            <a:pPr marL="228600" indent="-228600">
              <a:buFont typeface="+mj-lt"/>
              <a:buAutoNum type="arabicPeriod"/>
            </a:pPr>
            <a:r>
              <a:rPr lang="uk-UA" sz="1000" b="1" dirty="0"/>
              <a:t> </a:t>
            </a:r>
            <a:r>
              <a:rPr lang="uk-UA" sz="1000" dirty="0"/>
              <a:t>П</a:t>
            </a:r>
            <a:r>
              <a:rPr lang="uk-UA" sz="1000" dirty="0" smtClean="0"/>
              <a:t>роекти </a:t>
            </a:r>
            <a:r>
              <a:rPr lang="uk-UA" sz="1000" dirty="0"/>
              <a:t>по зменшенню кількості заражених систем і неправильно </a:t>
            </a:r>
            <a:r>
              <a:rPr lang="uk-UA" sz="1000" dirty="0" err="1"/>
              <a:t>сконфігурованих</a:t>
            </a:r>
            <a:r>
              <a:rPr lang="uk-UA" sz="1000" dirty="0"/>
              <a:t> серверів в Україні;</a:t>
            </a:r>
          </a:p>
          <a:p>
            <a:pPr marL="228600" indent="-228600">
              <a:buFont typeface="+mj-lt"/>
              <a:buAutoNum type="arabicPeriod"/>
            </a:pPr>
            <a:r>
              <a:rPr lang="uk-UA" sz="1000" b="1" dirty="0"/>
              <a:t> </a:t>
            </a:r>
            <a:r>
              <a:rPr lang="uk-UA" sz="1000" dirty="0"/>
              <a:t>Ф</a:t>
            </a:r>
            <a:r>
              <a:rPr lang="uk-UA" sz="1000" dirty="0" smtClean="0"/>
              <a:t>ільтрація </a:t>
            </a:r>
            <a:r>
              <a:rPr lang="uk-UA" sz="1000" dirty="0" smtClean="0"/>
              <a:t>іноземних </a:t>
            </a:r>
            <a:r>
              <a:rPr lang="uk-UA" sz="1000" dirty="0"/>
              <a:t>І</a:t>
            </a:r>
            <a:r>
              <a:rPr lang="uk-UA" sz="1000" dirty="0" smtClean="0"/>
              <a:t>нтернет-адрес</a:t>
            </a:r>
            <a:r>
              <a:rPr lang="uk-UA" sz="1000" dirty="0"/>
              <a:t>, що постійно беруть участь в атаках.</a:t>
            </a:r>
          </a:p>
          <a:p>
            <a:pPr marL="228600" indent="-228600">
              <a:buFont typeface="+mj-lt"/>
              <a:buAutoNum type="arabicPeriod"/>
            </a:pPr>
            <a:r>
              <a:rPr lang="uk-UA" sz="1000" dirty="0"/>
              <a:t> </a:t>
            </a:r>
            <a:r>
              <a:rPr lang="uk-UA" sz="1000" dirty="0"/>
              <a:t>О</a:t>
            </a:r>
            <a:r>
              <a:rPr lang="uk-UA" sz="1000" dirty="0" smtClean="0"/>
              <a:t>бмеження </a:t>
            </a:r>
            <a:r>
              <a:rPr lang="uk-UA" sz="1000" dirty="0" smtClean="0"/>
              <a:t>використання </a:t>
            </a:r>
            <a:r>
              <a:rPr lang="uk-UA" sz="1000" dirty="0"/>
              <a:t>програмного забезпечення з РФ.</a:t>
            </a:r>
          </a:p>
          <a:p>
            <a:pPr marL="228600" indent="-228600">
              <a:buFont typeface="+mj-lt"/>
              <a:buAutoNum type="arabicPeriod"/>
            </a:pPr>
            <a:r>
              <a:rPr lang="uk-UA" sz="1000" dirty="0"/>
              <a:t>М</a:t>
            </a:r>
            <a:r>
              <a:rPr lang="uk-UA" sz="1000" dirty="0" smtClean="0"/>
              <a:t>ережа </a:t>
            </a:r>
            <a:r>
              <a:rPr lang="uk-UA" sz="1000" dirty="0" smtClean="0"/>
              <a:t>галузевих команд реагування на інциденти </a:t>
            </a:r>
            <a:r>
              <a:rPr lang="uk-UA" sz="1000" dirty="0" err="1" smtClean="0"/>
              <a:t>кібер</a:t>
            </a:r>
            <a:r>
              <a:rPr lang="uk-UA" sz="1000" dirty="0" smtClean="0"/>
              <a:t>-безпеки.</a:t>
            </a:r>
            <a:endParaRPr lang="uk-UA" sz="1000" dirty="0"/>
          </a:p>
          <a:p>
            <a:pPr marL="0" indent="0">
              <a:buNone/>
            </a:pPr>
            <a:r>
              <a:rPr lang="uk-UA" sz="1000" b="1" dirty="0"/>
              <a:t>У </a:t>
            </a:r>
            <a:r>
              <a:rPr lang="uk-UA" sz="1000" b="1" dirty="0" smtClean="0"/>
              <a:t>державному секторі</a:t>
            </a:r>
            <a:r>
              <a:rPr lang="uk-UA" sz="1000" b="1" dirty="0"/>
              <a:t>. </a:t>
            </a:r>
            <a:endParaRPr lang="uk-UA" sz="1000" b="1" dirty="0" smtClean="0"/>
          </a:p>
          <a:p>
            <a:pPr marL="228600" indent="-228600">
              <a:buFont typeface="+mj-lt"/>
              <a:buAutoNum type="arabicPeriod"/>
            </a:pPr>
            <a:r>
              <a:rPr lang="ru-RU" sz="1000" dirty="0" err="1"/>
              <a:t>З</a:t>
            </a:r>
            <a:r>
              <a:rPr lang="ru-RU" sz="1000" dirty="0" err="1" smtClean="0"/>
              <a:t>апровадження</a:t>
            </a:r>
            <a:r>
              <a:rPr lang="ru-RU" sz="1000" dirty="0" smtClean="0"/>
              <a:t> </a:t>
            </a:r>
            <a:r>
              <a:rPr lang="ru-RU" sz="1000" dirty="0" err="1"/>
              <a:t>зручних</a:t>
            </a:r>
            <a:r>
              <a:rPr lang="ru-RU" sz="1000" dirty="0"/>
              <a:t> для </a:t>
            </a:r>
            <a:r>
              <a:rPr lang="ru-RU" sz="1000" dirty="0" err="1"/>
              <a:t>використання</a:t>
            </a:r>
            <a:r>
              <a:rPr lang="ru-RU" sz="1000" dirty="0"/>
              <a:t> в приватному </a:t>
            </a:r>
            <a:r>
              <a:rPr lang="ru-RU" sz="1000" dirty="0" err="1"/>
              <a:t>секторі</a:t>
            </a:r>
            <a:r>
              <a:rPr lang="ru-RU" sz="1000" dirty="0"/>
              <a:t> </a:t>
            </a:r>
            <a:r>
              <a:rPr lang="ru-RU" sz="1000" dirty="0" err="1" smtClean="0"/>
              <a:t>стандартів</a:t>
            </a:r>
            <a:r>
              <a:rPr lang="ru-RU" sz="1000" dirty="0" smtClean="0"/>
              <a:t> </a:t>
            </a:r>
            <a:r>
              <a:rPr lang="ru-RU" sz="1000" dirty="0" err="1"/>
              <a:t>кібер-безпеки</a:t>
            </a:r>
            <a:r>
              <a:rPr lang="ru-RU" sz="1000" dirty="0"/>
              <a:t> (особливо для </a:t>
            </a:r>
            <a:r>
              <a:rPr lang="ru-RU" sz="1000" dirty="0" err="1"/>
              <a:t>захисту</a:t>
            </a:r>
            <a:r>
              <a:rPr lang="ru-RU" sz="1000" dirty="0"/>
              <a:t> </a:t>
            </a:r>
            <a:r>
              <a:rPr lang="ru-RU" sz="1000" dirty="0" err="1"/>
              <a:t>критичної</a:t>
            </a:r>
            <a:r>
              <a:rPr lang="ru-RU" sz="1000" dirty="0"/>
              <a:t> </a:t>
            </a:r>
            <a:r>
              <a:rPr lang="ru-RU" sz="1000" dirty="0" err="1"/>
              <a:t>інфраструктури</a:t>
            </a:r>
            <a:r>
              <a:rPr lang="ru-RU" sz="1000" dirty="0"/>
              <a:t>) на </a:t>
            </a:r>
            <a:r>
              <a:rPr lang="ru-RU" sz="1000" dirty="0" err="1"/>
              <a:t>основі</a:t>
            </a:r>
            <a:r>
              <a:rPr lang="ru-RU" sz="1000" dirty="0"/>
              <a:t> </a:t>
            </a:r>
            <a:r>
              <a:rPr lang="ru-RU" sz="1000" dirty="0" err="1"/>
              <a:t>визнаних</a:t>
            </a:r>
            <a:r>
              <a:rPr lang="ru-RU" sz="1000" dirty="0"/>
              <a:t> </a:t>
            </a:r>
            <a:r>
              <a:rPr lang="ru-RU" sz="1000" dirty="0" err="1"/>
              <a:t>світових</a:t>
            </a:r>
            <a:r>
              <a:rPr lang="ru-RU" sz="1000" dirty="0"/>
              <a:t> </a:t>
            </a:r>
            <a:r>
              <a:rPr lang="ru-RU" sz="1000" dirty="0" err="1"/>
              <a:t>стандартів</a:t>
            </a:r>
            <a:r>
              <a:rPr lang="ru-RU" sz="1000" dirty="0" smtClean="0"/>
              <a:t>;</a:t>
            </a:r>
          </a:p>
          <a:p>
            <a:pPr marL="228600" indent="-228600">
              <a:buFont typeface="+mj-lt"/>
              <a:buAutoNum type="arabicPeriod"/>
            </a:pPr>
            <a:r>
              <a:rPr lang="uk-UA" sz="1000" dirty="0"/>
              <a:t>С</a:t>
            </a:r>
            <a:r>
              <a:rPr lang="uk-UA" sz="1000" dirty="0" smtClean="0"/>
              <a:t>творення </a:t>
            </a:r>
            <a:r>
              <a:rPr lang="uk-UA" sz="1000" dirty="0"/>
              <a:t>незалежної урядової комісії з метою контролю дотримання прав громадян під час реалізації заходів </a:t>
            </a:r>
            <a:r>
              <a:rPr lang="uk-UA" sz="1000" dirty="0" err="1"/>
              <a:t>кібер</a:t>
            </a:r>
            <a:r>
              <a:rPr lang="uk-UA" sz="1000" dirty="0"/>
              <a:t>-безпеки (наприклад, комісія з контролю прослуховування та перехоплення даних</a:t>
            </a:r>
            <a:r>
              <a:rPr lang="uk-UA" sz="1000" dirty="0" smtClean="0"/>
              <a:t>);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err="1"/>
              <a:t>Р</a:t>
            </a:r>
            <a:r>
              <a:rPr lang="ru-RU" sz="1000" dirty="0" err="1" smtClean="0"/>
              <a:t>озробка</a:t>
            </a:r>
            <a:r>
              <a:rPr lang="ru-RU" sz="1000" dirty="0" smtClean="0"/>
              <a:t> </a:t>
            </a:r>
            <a:r>
              <a:rPr lang="ru-RU" sz="1000" dirty="0"/>
              <a:t>плану </a:t>
            </a:r>
            <a:r>
              <a:rPr lang="ru-RU" sz="1000" dirty="0" err="1"/>
              <a:t>легалізації</a:t>
            </a:r>
            <a:r>
              <a:rPr lang="ru-RU" sz="1000" dirty="0"/>
              <a:t> </a:t>
            </a:r>
            <a:r>
              <a:rPr lang="ru-RU" sz="1000" dirty="0" err="1"/>
              <a:t>програмного</a:t>
            </a:r>
            <a:r>
              <a:rPr lang="ru-RU" sz="1000" dirty="0"/>
              <a:t> </a:t>
            </a:r>
            <a:r>
              <a:rPr lang="ru-RU" sz="1000" dirty="0" err="1"/>
              <a:t>забезпечення</a:t>
            </a:r>
            <a:r>
              <a:rPr lang="ru-RU" sz="1000" dirty="0"/>
              <a:t> в органах </a:t>
            </a:r>
            <a:r>
              <a:rPr lang="ru-RU" sz="1000" dirty="0" err="1"/>
              <a:t>державної</a:t>
            </a:r>
            <a:r>
              <a:rPr lang="ru-RU" sz="1000" dirty="0"/>
              <a:t> </a:t>
            </a:r>
            <a:r>
              <a:rPr lang="ru-RU" sz="1000" dirty="0" err="1"/>
              <a:t>влади</a:t>
            </a:r>
            <a:r>
              <a:rPr lang="ru-RU" sz="1000" dirty="0"/>
              <a:t>, </a:t>
            </a:r>
            <a:r>
              <a:rPr lang="ru-RU" sz="1000" dirty="0" err="1" smtClean="0"/>
              <a:t>надання</a:t>
            </a:r>
            <a:r>
              <a:rPr lang="ru-RU" sz="1000" dirty="0" smtClean="0"/>
              <a:t> </a:t>
            </a:r>
            <a:r>
              <a:rPr lang="ru-RU" sz="1000" dirty="0" err="1" smtClean="0"/>
              <a:t>звіту</a:t>
            </a:r>
            <a:r>
              <a:rPr lang="ru-RU" sz="1000" dirty="0" smtClean="0"/>
              <a:t> </a:t>
            </a:r>
            <a:r>
              <a:rPr lang="ru-RU" sz="1000" dirty="0" err="1"/>
              <a:t>суспільству</a:t>
            </a:r>
            <a:r>
              <a:rPr lang="ru-RU" sz="1000" dirty="0"/>
              <a:t> </a:t>
            </a:r>
            <a:r>
              <a:rPr lang="ru-RU" sz="1000" dirty="0" err="1"/>
              <a:t>щодо</a:t>
            </a:r>
            <a:r>
              <a:rPr lang="ru-RU" sz="1000" dirty="0"/>
              <a:t> </a:t>
            </a:r>
            <a:r>
              <a:rPr lang="ru-RU" sz="1000" dirty="0" err="1"/>
              <a:t>програмного</a:t>
            </a:r>
            <a:r>
              <a:rPr lang="ru-RU" sz="1000" dirty="0"/>
              <a:t> </a:t>
            </a:r>
            <a:r>
              <a:rPr lang="ru-RU" sz="1000" dirty="0" err="1"/>
              <a:t>забезпечення</a:t>
            </a:r>
            <a:r>
              <a:rPr lang="ru-RU" sz="1000" dirty="0"/>
              <a:t>, </a:t>
            </a:r>
            <a:r>
              <a:rPr lang="ru-RU" sz="1000" dirty="0" err="1"/>
              <a:t>що</a:t>
            </a:r>
            <a:r>
              <a:rPr lang="ru-RU" sz="1000" dirty="0"/>
              <a:t> </a:t>
            </a:r>
            <a:r>
              <a:rPr lang="ru-RU" sz="1000" dirty="0" err="1"/>
              <a:t>використовується</a:t>
            </a:r>
            <a:r>
              <a:rPr lang="ru-RU" sz="1000" dirty="0"/>
              <a:t> в кожному </a:t>
            </a:r>
            <a:r>
              <a:rPr lang="ru-RU" sz="1000" dirty="0" err="1"/>
              <a:t>органі</a:t>
            </a:r>
            <a:r>
              <a:rPr lang="ru-RU" sz="1000" dirty="0"/>
              <a:t> </a:t>
            </a:r>
            <a:r>
              <a:rPr lang="ru-RU" sz="1000" dirty="0" err="1"/>
              <a:t>державної</a:t>
            </a:r>
            <a:r>
              <a:rPr lang="ru-RU" sz="1000" dirty="0"/>
              <a:t> </a:t>
            </a:r>
            <a:r>
              <a:rPr lang="ru-RU" sz="1000" dirty="0" err="1"/>
              <a:t>влади</a:t>
            </a:r>
            <a:r>
              <a:rPr lang="ru-RU" sz="1000" dirty="0"/>
              <a:t> та </a:t>
            </a:r>
            <a:r>
              <a:rPr lang="ru-RU" sz="1000" dirty="0" err="1"/>
              <a:t>ступеню</a:t>
            </a:r>
            <a:r>
              <a:rPr lang="ru-RU" sz="1000" dirty="0"/>
              <a:t> </a:t>
            </a:r>
            <a:r>
              <a:rPr lang="ru-RU" sz="1000" dirty="0" err="1"/>
              <a:t>його</a:t>
            </a:r>
            <a:r>
              <a:rPr lang="ru-RU" sz="1000" dirty="0"/>
              <a:t> </a:t>
            </a:r>
            <a:r>
              <a:rPr lang="ru-RU" sz="1000" dirty="0" err="1"/>
              <a:t>ліцензування</a:t>
            </a:r>
            <a:r>
              <a:rPr lang="ru-RU" sz="1000" dirty="0" smtClean="0"/>
              <a:t>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err="1"/>
              <a:t>О</a:t>
            </a:r>
            <a:r>
              <a:rPr lang="ru-RU" sz="1000" dirty="0" err="1" smtClean="0"/>
              <a:t>бмеження</a:t>
            </a:r>
            <a:r>
              <a:rPr lang="ru-RU" sz="1000" dirty="0" smtClean="0"/>
              <a:t> </a:t>
            </a:r>
            <a:r>
              <a:rPr lang="ru-RU" sz="1000" dirty="0" err="1"/>
              <a:t>використання</a:t>
            </a:r>
            <a:r>
              <a:rPr lang="ru-RU" sz="1000" dirty="0"/>
              <a:t> </a:t>
            </a:r>
            <a:r>
              <a:rPr lang="ru-RU" sz="1000" dirty="0" err="1"/>
              <a:t>іноземних</a:t>
            </a:r>
            <a:r>
              <a:rPr lang="ru-RU" sz="1000" dirty="0"/>
              <a:t> веб-</a:t>
            </a:r>
            <a:r>
              <a:rPr lang="ru-RU" sz="1000" dirty="0" err="1"/>
              <a:t>додатків</a:t>
            </a:r>
            <a:r>
              <a:rPr lang="ru-RU" sz="1000" dirty="0"/>
              <a:t> </a:t>
            </a:r>
            <a:r>
              <a:rPr lang="ru-RU" sz="1000" dirty="0" err="1"/>
              <a:t>співробітниками</a:t>
            </a:r>
            <a:r>
              <a:rPr lang="ru-RU" sz="1000" dirty="0"/>
              <a:t> </a:t>
            </a:r>
            <a:r>
              <a:rPr lang="ru-RU" sz="1000" dirty="0" err="1"/>
              <a:t>українських</a:t>
            </a:r>
            <a:r>
              <a:rPr lang="ru-RU" sz="1000" dirty="0"/>
              <a:t> </a:t>
            </a:r>
            <a:r>
              <a:rPr lang="ru-RU" sz="1000" dirty="0" err="1"/>
              <a:t>державних</a:t>
            </a:r>
            <a:r>
              <a:rPr lang="ru-RU" sz="1000" dirty="0"/>
              <a:t> </a:t>
            </a:r>
            <a:r>
              <a:rPr lang="ru-RU" sz="1000" dirty="0" err="1"/>
              <a:t>органів</a:t>
            </a:r>
            <a:r>
              <a:rPr lang="ru-RU" sz="1000" dirty="0"/>
              <a:t> (</a:t>
            </a:r>
            <a:r>
              <a:rPr lang="ru-RU" sz="1000" dirty="0" err="1"/>
              <a:t>поштових</a:t>
            </a:r>
            <a:r>
              <a:rPr lang="ru-RU" sz="1000" dirty="0"/>
              <a:t> </a:t>
            </a:r>
            <a:r>
              <a:rPr lang="ru-RU" sz="1000" dirty="0" err="1"/>
              <a:t>скриньок</a:t>
            </a:r>
            <a:r>
              <a:rPr lang="ru-RU" sz="1000" dirty="0"/>
              <a:t>, </a:t>
            </a:r>
            <a:r>
              <a:rPr lang="ru-RU" sz="1000" dirty="0" err="1"/>
              <a:t>соціальних</a:t>
            </a:r>
            <a:r>
              <a:rPr lang="ru-RU" sz="1000" dirty="0"/>
              <a:t> мереж, </a:t>
            </a:r>
            <a:r>
              <a:rPr lang="ru-RU" sz="1000" dirty="0" err="1"/>
              <a:t>використання</a:t>
            </a:r>
            <a:r>
              <a:rPr lang="ru-RU" sz="1000" dirty="0"/>
              <a:t> </a:t>
            </a:r>
            <a:r>
              <a:rPr lang="ru-RU" sz="1000" dirty="0" err="1"/>
              <a:t>лічильників</a:t>
            </a:r>
            <a:r>
              <a:rPr lang="ru-RU" sz="1000" dirty="0"/>
              <a:t>, </a:t>
            </a:r>
            <a:r>
              <a:rPr lang="ru-RU" sz="1000" dirty="0" err="1"/>
              <a:t>банерів</a:t>
            </a:r>
            <a:r>
              <a:rPr lang="ru-RU" sz="1000" dirty="0" smtClean="0"/>
              <a:t>);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err="1"/>
              <a:t>У</a:t>
            </a:r>
            <a:r>
              <a:rPr lang="ru-RU" sz="1000" dirty="0" err="1" smtClean="0"/>
              <a:t>никнення</a:t>
            </a:r>
            <a:r>
              <a:rPr lang="ru-RU" sz="1000" dirty="0" smtClean="0"/>
              <a:t> </a:t>
            </a:r>
            <a:r>
              <a:rPr lang="ru-RU" sz="1000" dirty="0" err="1"/>
              <a:t>дублювання</a:t>
            </a:r>
            <a:r>
              <a:rPr lang="ru-RU" sz="1000" dirty="0"/>
              <a:t> </a:t>
            </a:r>
            <a:r>
              <a:rPr lang="ru-RU" sz="1000" dirty="0" err="1"/>
              <a:t>функцій</a:t>
            </a:r>
            <a:r>
              <a:rPr lang="ru-RU" sz="1000" dirty="0"/>
              <a:t> </a:t>
            </a:r>
            <a:r>
              <a:rPr lang="ru-RU" sz="1000" dirty="0" err="1"/>
              <a:t>кібер-безпеки</a:t>
            </a:r>
            <a:r>
              <a:rPr lang="ru-RU" sz="1000" dirty="0"/>
              <a:t> та </a:t>
            </a:r>
            <a:r>
              <a:rPr lang="ru-RU" sz="1000" dirty="0" err="1"/>
              <a:t>кібер-операцій</a:t>
            </a:r>
            <a:r>
              <a:rPr lang="ru-RU" sz="1000" dirty="0"/>
              <a:t> в </a:t>
            </a:r>
            <a:r>
              <a:rPr lang="ru-RU" sz="1000" dirty="0" err="1" smtClean="0"/>
              <a:t>військових</a:t>
            </a:r>
            <a:r>
              <a:rPr lang="ru-RU" sz="1000" dirty="0" smtClean="0"/>
              <a:t>, </a:t>
            </a:r>
            <a:r>
              <a:rPr lang="ru-RU" sz="1000" dirty="0" err="1" smtClean="0"/>
              <a:t>правоохоронних</a:t>
            </a:r>
            <a:r>
              <a:rPr lang="ru-RU" sz="1000" dirty="0" smtClean="0"/>
              <a:t> </a:t>
            </a:r>
            <a:r>
              <a:rPr lang="ru-RU" sz="1000" dirty="0"/>
              <a:t>та </a:t>
            </a:r>
            <a:r>
              <a:rPr lang="ru-RU" sz="1000" dirty="0" err="1"/>
              <a:t>інших</a:t>
            </a:r>
            <a:r>
              <a:rPr lang="ru-RU" sz="1000" dirty="0"/>
              <a:t> </a:t>
            </a:r>
            <a:r>
              <a:rPr lang="ru-RU" sz="1000" dirty="0" err="1"/>
              <a:t>державних</a:t>
            </a:r>
            <a:r>
              <a:rPr lang="ru-RU" sz="1000" dirty="0"/>
              <a:t> </a:t>
            </a:r>
            <a:r>
              <a:rPr lang="ru-RU" sz="1000" dirty="0" smtClean="0"/>
              <a:t>органах </a:t>
            </a:r>
            <a:r>
              <a:rPr lang="ru-RU" sz="1000" dirty="0" smtClean="0"/>
              <a:t>за </a:t>
            </a:r>
            <a:r>
              <a:rPr lang="ru-RU" sz="1000" dirty="0" err="1"/>
              <a:t>рахунок</a:t>
            </a:r>
            <a:r>
              <a:rPr lang="ru-RU" sz="1000" dirty="0"/>
              <a:t> </a:t>
            </a:r>
            <a:r>
              <a:rPr lang="ru-RU" sz="1000" dirty="0" err="1"/>
              <a:t>створення</a:t>
            </a:r>
            <a:r>
              <a:rPr lang="ru-RU" sz="1000" dirty="0"/>
              <a:t> центру </a:t>
            </a:r>
            <a:r>
              <a:rPr lang="ru-RU" sz="1000" dirty="0" err="1"/>
              <a:t>компетенцій</a:t>
            </a:r>
            <a:r>
              <a:rPr lang="ru-RU" sz="1000" dirty="0"/>
              <a:t> у </a:t>
            </a:r>
            <a:r>
              <a:rPr lang="ru-RU" sz="1000" dirty="0" err="1"/>
              <a:t>галузі</a:t>
            </a:r>
            <a:r>
              <a:rPr lang="ru-RU" sz="1000" dirty="0"/>
              <a:t> </a:t>
            </a:r>
            <a:r>
              <a:rPr lang="ru-RU" sz="1000" dirty="0" err="1"/>
              <a:t>кібер-безпеки</a:t>
            </a:r>
            <a:r>
              <a:rPr lang="ru-RU" sz="1000" dirty="0"/>
              <a:t> та </a:t>
            </a:r>
            <a:r>
              <a:rPr lang="ru-RU" sz="1000" dirty="0" err="1"/>
              <a:t>кібер-операцій</a:t>
            </a:r>
            <a:r>
              <a:rPr lang="ru-RU" sz="100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err="1"/>
              <a:t>М</a:t>
            </a:r>
            <a:r>
              <a:rPr lang="ru-RU" sz="1000" dirty="0" err="1" smtClean="0"/>
              <a:t>еханізм</a:t>
            </a:r>
            <a:r>
              <a:rPr lang="ru-RU" sz="1000" dirty="0" smtClean="0"/>
              <a:t> </a:t>
            </a:r>
            <a:r>
              <a:rPr lang="ru-RU" sz="1000" dirty="0" err="1" smtClean="0"/>
              <a:t>відключення</a:t>
            </a:r>
            <a:r>
              <a:rPr lang="ru-RU" sz="1000" dirty="0" smtClean="0"/>
              <a:t>  </a:t>
            </a:r>
            <a:r>
              <a:rPr lang="ru-RU" sz="1000" dirty="0" err="1" smtClean="0"/>
              <a:t>абонентів</a:t>
            </a:r>
            <a:r>
              <a:rPr lang="ru-RU" sz="1000" dirty="0" smtClean="0"/>
              <a:t> </a:t>
            </a:r>
            <a:r>
              <a:rPr lang="ru-RU" sz="1000" dirty="0" err="1" smtClean="0"/>
              <a:t>від</a:t>
            </a:r>
            <a:r>
              <a:rPr lang="ru-RU" sz="1000" dirty="0" smtClean="0"/>
              <a:t> </a:t>
            </a:r>
            <a:r>
              <a:rPr lang="ru-RU" sz="1000" dirty="0" err="1" smtClean="0"/>
              <a:t>мережі</a:t>
            </a:r>
            <a:r>
              <a:rPr lang="ru-RU" sz="1000" dirty="0" smtClean="0"/>
              <a:t> </a:t>
            </a:r>
            <a:r>
              <a:rPr lang="ru-RU" sz="1000" dirty="0" err="1" smtClean="0"/>
              <a:t>Інтернет</a:t>
            </a:r>
            <a:r>
              <a:rPr lang="ru-RU" sz="1000" dirty="0" smtClean="0"/>
              <a:t>, </a:t>
            </a:r>
            <a:r>
              <a:rPr lang="ru-RU" sz="1000" dirty="0" err="1" smtClean="0"/>
              <a:t>що</a:t>
            </a:r>
            <a:r>
              <a:rPr lang="ru-RU" sz="1000" dirty="0" smtClean="0"/>
              <a:t> </a:t>
            </a:r>
            <a:r>
              <a:rPr lang="ru-RU" sz="1000" dirty="0" err="1" smtClean="0"/>
              <a:t>беруть</a:t>
            </a:r>
            <a:r>
              <a:rPr lang="ru-RU" sz="1000" dirty="0" smtClean="0"/>
              <a:t> участь в </a:t>
            </a:r>
            <a:r>
              <a:rPr lang="ru-RU" sz="1000" dirty="0" err="1" smtClean="0"/>
              <a:t>кібер</a:t>
            </a:r>
            <a:r>
              <a:rPr lang="ru-RU" sz="1000" dirty="0" smtClean="0"/>
              <a:t>-атаках. </a:t>
            </a:r>
            <a:r>
              <a:rPr lang="ru-RU" sz="1000" dirty="0" err="1" smtClean="0"/>
              <a:t>Механізм</a:t>
            </a:r>
            <a:r>
              <a:rPr lang="ru-RU" sz="1000" dirty="0" smtClean="0"/>
              <a:t> повинен </a:t>
            </a:r>
            <a:r>
              <a:rPr lang="ru-RU" sz="1000" dirty="0" err="1" smtClean="0"/>
              <a:t>враховувати</a:t>
            </a:r>
            <a:r>
              <a:rPr lang="ru-RU" sz="1000" dirty="0" smtClean="0"/>
              <a:t> шкоду для абонента у </a:t>
            </a:r>
            <a:r>
              <a:rPr lang="ru-RU" sz="1000" dirty="0" err="1" smtClean="0"/>
              <a:t>разі</a:t>
            </a:r>
            <a:r>
              <a:rPr lang="ru-RU" sz="1000" dirty="0" smtClean="0"/>
              <a:t> </a:t>
            </a:r>
            <a:r>
              <a:rPr lang="ru-RU" sz="1000" dirty="0" err="1" smtClean="0"/>
              <a:t>відключення</a:t>
            </a:r>
            <a:r>
              <a:rPr lang="ru-RU" sz="1000" dirty="0" smtClean="0"/>
              <a:t>, порядок </a:t>
            </a:r>
            <a:r>
              <a:rPr lang="ru-RU" sz="1000" dirty="0" err="1" smtClean="0"/>
              <a:t>погодження</a:t>
            </a:r>
            <a:r>
              <a:rPr lang="ru-RU" sz="1000" dirty="0" smtClean="0"/>
              <a:t> </a:t>
            </a:r>
            <a:r>
              <a:rPr lang="ru-RU" sz="1000" dirty="0" err="1" smtClean="0"/>
              <a:t>відключення</a:t>
            </a:r>
            <a:r>
              <a:rPr lang="ru-RU" sz="1000" dirty="0" smtClean="0"/>
              <a:t> з </a:t>
            </a:r>
            <a:r>
              <a:rPr lang="ru-RU" sz="1000" dirty="0" err="1" smtClean="0"/>
              <a:t>галузевими</a:t>
            </a:r>
            <a:r>
              <a:rPr lang="ru-RU" sz="1000" dirty="0" smtClean="0"/>
              <a:t> командами </a:t>
            </a:r>
            <a:r>
              <a:rPr lang="ru-RU" sz="1000" dirty="0" err="1" smtClean="0"/>
              <a:t>реагування</a:t>
            </a:r>
            <a:r>
              <a:rPr lang="ru-RU" sz="1000" dirty="0" smtClean="0"/>
              <a:t>, </a:t>
            </a:r>
            <a:r>
              <a:rPr lang="ru-RU" sz="1000" dirty="0" err="1" smtClean="0"/>
              <a:t>ризик</a:t>
            </a:r>
            <a:r>
              <a:rPr lang="ru-RU" sz="1000" dirty="0" smtClean="0"/>
              <a:t> </a:t>
            </a:r>
            <a:r>
              <a:rPr lang="ru-RU" sz="1000" dirty="0" err="1" smtClean="0"/>
              <a:t>зловживання</a:t>
            </a:r>
            <a:r>
              <a:rPr lang="ru-RU" sz="1000" dirty="0" smtClean="0"/>
              <a:t> </a:t>
            </a:r>
            <a:r>
              <a:rPr lang="ru-RU" sz="1000" dirty="0" err="1" smtClean="0"/>
              <a:t>механізмом</a:t>
            </a:r>
            <a:r>
              <a:rPr lang="ru-RU" sz="1000" dirty="0" smtClean="0"/>
              <a:t> з боку </a:t>
            </a:r>
            <a:r>
              <a:rPr lang="ru-RU" sz="1000" dirty="0" err="1" smtClean="0"/>
              <a:t>правоохоронних</a:t>
            </a:r>
            <a:r>
              <a:rPr lang="ru-RU" sz="1000" dirty="0" smtClean="0"/>
              <a:t> </a:t>
            </a:r>
            <a:r>
              <a:rPr lang="ru-RU" sz="1000" dirty="0" err="1" smtClean="0"/>
              <a:t>органів</a:t>
            </a:r>
            <a:r>
              <a:rPr lang="ru-RU" sz="1000" dirty="0" smtClean="0"/>
              <a:t>.</a:t>
            </a:r>
          </a:p>
          <a:p>
            <a:pPr marL="0" indent="0">
              <a:buNone/>
            </a:pPr>
            <a:r>
              <a:rPr lang="ru-RU" sz="1000" b="1" dirty="0" err="1" smtClean="0"/>
              <a:t>Спільні</a:t>
            </a:r>
            <a:r>
              <a:rPr lang="ru-RU" sz="1000" b="1" dirty="0" smtClean="0"/>
              <a:t> </a:t>
            </a:r>
            <a:r>
              <a:rPr lang="ru-RU" sz="1000" b="1" dirty="0" err="1" smtClean="0"/>
              <a:t>ініціативи</a:t>
            </a:r>
            <a:r>
              <a:rPr lang="ru-RU" sz="1000" b="1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/>
              <a:t>П</a:t>
            </a:r>
            <a:r>
              <a:rPr lang="ru-RU" sz="1000" dirty="0" smtClean="0"/>
              <a:t>артнерство </a:t>
            </a:r>
            <a:r>
              <a:rPr lang="ru-RU" sz="1000" dirty="0" smtClean="0"/>
              <a:t>та </a:t>
            </a:r>
            <a:r>
              <a:rPr lang="ru-RU" sz="1000" dirty="0" err="1" smtClean="0"/>
              <a:t>плани</a:t>
            </a:r>
            <a:r>
              <a:rPr lang="ru-RU" sz="1000" dirty="0" smtClean="0"/>
              <a:t> </a:t>
            </a:r>
            <a:r>
              <a:rPr lang="ru-RU" sz="1000" dirty="0" err="1" smtClean="0"/>
              <a:t>без</a:t>
            </a:r>
            <a:r>
              <a:rPr lang="ru-RU" sz="1000" dirty="0" err="1" smtClean="0"/>
              <a:t>перервної</a:t>
            </a:r>
            <a:r>
              <a:rPr lang="ru-RU" sz="1000" dirty="0" smtClean="0"/>
              <a:t> </a:t>
            </a:r>
            <a:r>
              <a:rPr lang="ru-RU" sz="1000" dirty="0" err="1" smtClean="0"/>
              <a:t>діяльності</a:t>
            </a:r>
            <a:r>
              <a:rPr lang="ru-RU" sz="1000" dirty="0" smtClean="0"/>
              <a:t> в </a:t>
            </a:r>
            <a:r>
              <a:rPr lang="ru-RU" sz="1000" dirty="0" err="1" smtClean="0"/>
              <a:t>медіа-секторі</a:t>
            </a:r>
            <a:r>
              <a:rPr lang="ru-RU" sz="1000" dirty="0" smtClean="0"/>
              <a:t> </a:t>
            </a:r>
            <a:r>
              <a:rPr lang="ru-RU" sz="1000" dirty="0" err="1"/>
              <a:t>України</a:t>
            </a:r>
            <a:r>
              <a:rPr lang="ru-RU" sz="1000" dirty="0"/>
              <a:t> з метою </a:t>
            </a:r>
            <a:r>
              <a:rPr lang="ru-RU" sz="1000" dirty="0" err="1"/>
              <a:t>гарантування</a:t>
            </a:r>
            <a:r>
              <a:rPr lang="ru-RU" sz="1000" dirty="0"/>
              <a:t>:</a:t>
            </a:r>
          </a:p>
          <a:p>
            <a:pPr marL="628650" lvl="1" indent="-228600"/>
            <a:r>
              <a:rPr lang="ru-RU" sz="1000" dirty="0" err="1" smtClean="0"/>
              <a:t>без</a:t>
            </a:r>
            <a:r>
              <a:rPr lang="ru-RU" sz="1000" dirty="0" err="1" smtClean="0"/>
              <a:t>перервного</a:t>
            </a:r>
            <a:r>
              <a:rPr lang="ru-RU" sz="1000" dirty="0" smtClean="0"/>
              <a:t> </a:t>
            </a:r>
            <a:r>
              <a:rPr lang="ru-RU" sz="1000" dirty="0" err="1"/>
              <a:t>мовлення</a:t>
            </a:r>
            <a:r>
              <a:rPr lang="ru-RU" sz="1000" dirty="0"/>
              <a:t> у </a:t>
            </a:r>
            <a:r>
              <a:rPr lang="ru-RU" sz="1000" dirty="0" err="1"/>
              <a:t>зоні</a:t>
            </a:r>
            <a:r>
              <a:rPr lang="ru-RU" sz="1000" dirty="0"/>
              <a:t> </a:t>
            </a:r>
            <a:r>
              <a:rPr lang="ru-RU" sz="1000" dirty="0" err="1"/>
              <a:t>дій</a:t>
            </a:r>
            <a:r>
              <a:rPr lang="ru-RU" sz="1000" dirty="0"/>
              <a:t> </a:t>
            </a:r>
            <a:r>
              <a:rPr lang="ru-RU" sz="1000" dirty="0" err="1" smtClean="0"/>
              <a:t>терористів</a:t>
            </a:r>
            <a:r>
              <a:rPr lang="ru-RU" sz="1000" dirty="0" smtClean="0"/>
              <a:t> </a:t>
            </a:r>
            <a:r>
              <a:rPr lang="ru-RU" sz="1000" dirty="0"/>
              <a:t>та </a:t>
            </a:r>
            <a:r>
              <a:rPr lang="ru-RU" sz="1000" dirty="0" err="1"/>
              <a:t>стихійних</a:t>
            </a:r>
            <a:r>
              <a:rPr lang="ru-RU" sz="1000" dirty="0"/>
              <a:t> лих;</a:t>
            </a:r>
          </a:p>
          <a:p>
            <a:pPr marL="628650" lvl="1" indent="-228600"/>
            <a:r>
              <a:rPr lang="ru-RU" sz="1000" dirty="0" err="1" smtClean="0"/>
              <a:t>донесення</a:t>
            </a:r>
            <a:r>
              <a:rPr lang="ru-RU" sz="1000" dirty="0" smtClean="0"/>
              <a:t> </a:t>
            </a:r>
            <a:r>
              <a:rPr lang="ru-RU" sz="1000" dirty="0" err="1"/>
              <a:t>інформаційних</a:t>
            </a:r>
            <a:r>
              <a:rPr lang="ru-RU" sz="1000" dirty="0"/>
              <a:t> </a:t>
            </a:r>
            <a:r>
              <a:rPr lang="ru-RU" sz="1000" dirty="0" err="1"/>
              <a:t>повідомлень</a:t>
            </a:r>
            <a:r>
              <a:rPr lang="ru-RU" sz="1000" dirty="0"/>
              <a:t> </a:t>
            </a:r>
            <a:r>
              <a:rPr lang="ru-RU" sz="1000" dirty="0" err="1"/>
              <a:t>державних</a:t>
            </a:r>
            <a:r>
              <a:rPr lang="ru-RU" sz="1000" dirty="0"/>
              <a:t> </a:t>
            </a:r>
            <a:r>
              <a:rPr lang="ru-RU" sz="1000" dirty="0" err="1"/>
              <a:t>органів</a:t>
            </a:r>
            <a:r>
              <a:rPr lang="ru-RU" sz="1000" dirty="0"/>
              <a:t> </a:t>
            </a:r>
            <a:r>
              <a:rPr lang="ru-RU" sz="1000" dirty="0" err="1"/>
              <a:t>аудиторії</a:t>
            </a:r>
            <a:r>
              <a:rPr lang="ru-RU" sz="1000" dirty="0"/>
              <a:t> в </a:t>
            </a:r>
            <a:r>
              <a:rPr lang="ru-RU" sz="1000" dirty="0" err="1"/>
              <a:t>постраждалих</a:t>
            </a:r>
            <a:r>
              <a:rPr lang="ru-RU" sz="1000" dirty="0"/>
              <a:t> районах</a:t>
            </a:r>
            <a:r>
              <a:rPr lang="ru-RU" sz="1000" dirty="0" smtClean="0"/>
              <a:t>;</a:t>
            </a:r>
          </a:p>
          <a:p>
            <a:pPr>
              <a:buFont typeface="+mj-lt"/>
              <a:buAutoNum type="arabicPeriod"/>
            </a:pPr>
            <a:r>
              <a:rPr lang="ru-RU" sz="1000" dirty="0" err="1"/>
              <a:t>М</a:t>
            </a:r>
            <a:r>
              <a:rPr lang="ru-RU" sz="1000" dirty="0" err="1" smtClean="0"/>
              <a:t>ожливість</a:t>
            </a:r>
            <a:r>
              <a:rPr lang="ru-RU" sz="1000" dirty="0" smtClean="0"/>
              <a:t> </a:t>
            </a:r>
            <a:r>
              <a:rPr lang="ru-RU" sz="1000" dirty="0"/>
              <a:t>доступу </a:t>
            </a:r>
            <a:r>
              <a:rPr lang="ru-RU" sz="1000" dirty="0" err="1"/>
              <a:t>приватних</a:t>
            </a:r>
            <a:r>
              <a:rPr lang="ru-RU" sz="1000" dirty="0"/>
              <a:t> </a:t>
            </a:r>
            <a:r>
              <a:rPr lang="ru-RU" sz="1000" dirty="0" err="1"/>
              <a:t>дослідників</a:t>
            </a:r>
            <a:r>
              <a:rPr lang="ru-RU" sz="1000" dirty="0"/>
              <a:t> до деталей </a:t>
            </a:r>
            <a:r>
              <a:rPr lang="ru-RU" sz="1000" dirty="0" err="1"/>
              <a:t>кібер</a:t>
            </a:r>
            <a:r>
              <a:rPr lang="ru-RU" sz="1000" dirty="0"/>
              <a:t>-атак та </a:t>
            </a:r>
            <a:r>
              <a:rPr lang="ru-RU" sz="1000" dirty="0" err="1" smtClean="0"/>
              <a:t>очищенню</a:t>
            </a:r>
            <a:r>
              <a:rPr lang="ru-RU" sz="1000" dirty="0" smtClean="0"/>
              <a:t> </a:t>
            </a:r>
            <a:r>
              <a:rPr lang="ru-RU" sz="1000" dirty="0"/>
              <a:t>мереж </a:t>
            </a:r>
            <a:r>
              <a:rPr lang="ru-RU" sz="1000" dirty="0" err="1"/>
              <a:t>заражених</a:t>
            </a:r>
            <a:r>
              <a:rPr lang="ru-RU" sz="1000" dirty="0"/>
              <a:t> комп</a:t>
            </a:r>
            <a:r>
              <a:rPr lang="en-US" sz="1000" dirty="0"/>
              <a:t>’</a:t>
            </a:r>
            <a:r>
              <a:rPr lang="ru-RU" sz="1000" dirty="0" err="1" smtClean="0"/>
              <a:t>ютерів</a:t>
            </a:r>
            <a:r>
              <a:rPr lang="ru-RU" sz="1000" dirty="0" smtClean="0"/>
              <a:t>.</a:t>
            </a:r>
          </a:p>
          <a:p>
            <a:pPr>
              <a:buFont typeface="+mj-lt"/>
              <a:buAutoNum type="arabicPeriod"/>
            </a:pPr>
            <a:endParaRPr lang="ru-RU" sz="1000" dirty="0"/>
          </a:p>
          <a:p>
            <a:pPr>
              <a:buFont typeface="+mj-lt"/>
              <a:buAutoNum type="arabicPeriod"/>
            </a:pPr>
            <a:endParaRPr lang="ru-RU" sz="1000" dirty="0"/>
          </a:p>
          <a:p>
            <a:pPr marL="228600" indent="-228600">
              <a:buFont typeface="+mj-lt"/>
              <a:buAutoNum type="arabicPeriod"/>
            </a:pPr>
            <a:endParaRPr lang="ru-RU" sz="1000" dirty="0"/>
          </a:p>
          <a:p>
            <a:pPr marL="228600" indent="-228600">
              <a:buFont typeface="+mj-lt"/>
              <a:buAutoNum type="arabicPeriod"/>
            </a:pPr>
            <a:endParaRPr lang="uk-UA" sz="1000" dirty="0"/>
          </a:p>
          <a:p>
            <a:pPr marL="0" indent="0">
              <a:buNone/>
            </a:pPr>
            <a:endParaRPr lang="uk-UA" sz="1000" dirty="0" smtClean="0"/>
          </a:p>
          <a:p>
            <a:pPr marL="0" indent="0"/>
            <a:endParaRPr lang="uk-UA" sz="1000" b="1" dirty="0" smtClean="0"/>
          </a:p>
          <a:p>
            <a:pPr marL="0" indent="0"/>
            <a:endParaRPr lang="uk-UA" sz="1000" b="1" dirty="0" smtClean="0"/>
          </a:p>
          <a:p>
            <a:pPr marL="0" indent="0"/>
            <a:endParaRPr lang="uk-UA" sz="1000" b="1" dirty="0" smtClean="0"/>
          </a:p>
          <a:p>
            <a:pPr marL="0" lvl="0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sz="1000" dirty="0" smtClean="0"/>
          </a:p>
          <a:p>
            <a:pPr marL="0" lvl="0" indent="0" algn="just">
              <a:buNone/>
            </a:pPr>
            <a:endParaRPr lang="en-US" sz="1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022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sz="2400" b="1" dirty="0" smtClean="0"/>
              <a:t>Про доповідача та подяки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5376672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uk-UA" sz="1100" b="1" dirty="0" smtClean="0"/>
              <a:t>Гліб Пахаренко – </a:t>
            </a:r>
            <a:r>
              <a:rPr lang="uk-UA" sz="1100" dirty="0" smtClean="0"/>
              <a:t>спеціаліст з </a:t>
            </a:r>
            <a:r>
              <a:rPr lang="uk-UA" sz="1100" dirty="0" err="1" smtClean="0"/>
              <a:t>кібер</a:t>
            </a:r>
            <a:r>
              <a:rPr lang="uk-UA" sz="1100" dirty="0" smtClean="0"/>
              <a:t>-безпеки </a:t>
            </a:r>
            <a:r>
              <a:rPr lang="uk-UA" sz="1100" dirty="0" smtClean="0"/>
              <a:t>та захисту даних. Має міжнародні сертифікації </a:t>
            </a:r>
            <a:r>
              <a:rPr lang="en-US" sz="1100" dirty="0" smtClean="0"/>
              <a:t>CISA, CISSP. </a:t>
            </a:r>
            <a:r>
              <a:rPr lang="uk-UA" sz="1100" dirty="0" smtClean="0"/>
              <a:t>Учасник правління київських відділень асоціації аудиту інформаційних систем</a:t>
            </a:r>
            <a:r>
              <a:rPr lang="en-US" sz="1100" dirty="0" smtClean="0"/>
              <a:t> (ISACA Kyiv Chapter)</a:t>
            </a:r>
            <a:r>
              <a:rPr lang="uk-UA" sz="1100" dirty="0" smtClean="0"/>
              <a:t> та відкритого проекту з безпеки </a:t>
            </a:r>
            <a:r>
              <a:rPr lang="uk-UA" sz="1100" dirty="0" smtClean="0"/>
              <a:t>веб-додатків</a:t>
            </a:r>
            <a:r>
              <a:rPr lang="en-US" sz="1100" dirty="0" smtClean="0"/>
              <a:t> </a:t>
            </a:r>
            <a:r>
              <a:rPr lang="en-US" sz="1100" dirty="0" smtClean="0"/>
              <a:t>(OWASP Ukraine)</a:t>
            </a:r>
            <a:r>
              <a:rPr lang="uk-UA" sz="1100" dirty="0" smtClean="0"/>
              <a:t>. Модератор форуму та організатор перших редакцій конференції </a:t>
            </a:r>
            <a:r>
              <a:rPr lang="ru-RU" sz="1100" dirty="0" err="1" smtClean="0"/>
              <a:t>Українського</a:t>
            </a:r>
            <a:r>
              <a:rPr lang="ru-RU" sz="1100" dirty="0" smtClean="0"/>
              <a:t> </a:t>
            </a:r>
            <a:r>
              <a:rPr lang="ru-RU" sz="1100" dirty="0" err="1" smtClean="0"/>
              <a:t>суспільства</a:t>
            </a:r>
            <a:r>
              <a:rPr lang="ru-RU" sz="1100" dirty="0" smtClean="0"/>
              <a:t> </a:t>
            </a:r>
            <a:r>
              <a:rPr lang="ru-RU" sz="1100" dirty="0" err="1" smtClean="0"/>
              <a:t>спеціалістів</a:t>
            </a:r>
            <a:r>
              <a:rPr lang="ru-RU" sz="1100" dirty="0" smtClean="0"/>
              <a:t> з </a:t>
            </a:r>
            <a:r>
              <a:rPr lang="ru-RU" sz="1100" dirty="0" err="1" smtClean="0"/>
              <a:t>інформаційної</a:t>
            </a:r>
            <a:r>
              <a:rPr lang="ru-RU" sz="1100" dirty="0" smtClean="0"/>
              <a:t> </a:t>
            </a:r>
            <a:r>
              <a:rPr lang="ru-RU" sz="1100" dirty="0" err="1" smtClean="0"/>
              <a:t>безпеки</a:t>
            </a:r>
            <a:r>
              <a:rPr lang="ru-RU" sz="1100" dirty="0"/>
              <a:t> </a:t>
            </a:r>
            <a:r>
              <a:rPr lang="ru-RU" sz="1100" dirty="0" smtClean="0"/>
              <a:t>(</a:t>
            </a:r>
            <a:r>
              <a:rPr lang="en-US" sz="1100" dirty="0" smtClean="0"/>
              <a:t>Ukrainian Information Security Group</a:t>
            </a:r>
            <a:r>
              <a:rPr lang="uk-UA" sz="1100" dirty="0" smtClean="0"/>
              <a:t>). Учасник команди зі змагань з інформаційної безпеки </a:t>
            </a:r>
            <a:r>
              <a:rPr lang="en-US" sz="1100" dirty="0" smtClean="0"/>
              <a:t>DCUA.</a:t>
            </a:r>
          </a:p>
          <a:p>
            <a:pPr marL="0" lvl="0" indent="0" algn="just">
              <a:buNone/>
            </a:pPr>
            <a:endParaRPr lang="en-US" sz="1100" dirty="0"/>
          </a:p>
          <a:p>
            <a:pPr marL="0" lvl="0" indent="0" algn="ctr">
              <a:buNone/>
            </a:pPr>
            <a:r>
              <a:rPr lang="uk-UA" sz="1100" b="1" smtClean="0"/>
              <a:t>Я -  </a:t>
            </a:r>
            <a:r>
              <a:rPr lang="uk-UA" sz="1100" b="1" smtClean="0"/>
              <a:t>НЕЗАЛЕЖНИЙ </a:t>
            </a:r>
            <a:r>
              <a:rPr lang="uk-UA" sz="1100" b="1" smtClean="0"/>
              <a:t>КОНСУЛЬТАНТ, ШУКАЮ </a:t>
            </a:r>
            <a:r>
              <a:rPr lang="uk-UA" sz="1100" b="1" dirty="0" smtClean="0"/>
              <a:t>ЗАМОВЛЕННЯ НА АУДИТИ БЕЗПЕКИ </a:t>
            </a:r>
            <a:r>
              <a:rPr lang="uk-UA" sz="1100" b="1" dirty="0" smtClean="0">
                <a:sym typeface="Wingdings" panose="05000000000000000000" pitchFamily="2" charset="2"/>
              </a:rPr>
              <a:t></a:t>
            </a:r>
          </a:p>
          <a:p>
            <a:pPr marL="0" lvl="0" indent="0" algn="ctr">
              <a:buNone/>
            </a:pPr>
            <a:endParaRPr lang="en-US" sz="1100" dirty="0"/>
          </a:p>
          <a:p>
            <a:pPr marL="0" lvl="0" indent="0" algn="just">
              <a:buNone/>
            </a:pPr>
            <a:r>
              <a:rPr lang="uk-UA" sz="1100" b="1" dirty="0" smtClean="0"/>
              <a:t>Надаю подяку наступним організаціям:</a:t>
            </a:r>
          </a:p>
          <a:p>
            <a:pPr algn="just"/>
            <a:r>
              <a:rPr lang="en-US" sz="1100" dirty="0" smtClean="0"/>
              <a:t>APWG EU chapter (Anti-phishing working group European Union chapter)</a:t>
            </a:r>
          </a:p>
          <a:p>
            <a:pPr algn="just"/>
            <a:r>
              <a:rPr lang="en-US" sz="1100" dirty="0" smtClean="0"/>
              <a:t>ISACA Kyiv Chapter, www.isaca.org.ua</a:t>
            </a:r>
          </a:p>
          <a:p>
            <a:pPr algn="just"/>
            <a:r>
              <a:rPr lang="en-US" sz="1100" dirty="0" smtClean="0"/>
              <a:t>OWASP Ukraine, www.owasp.org/index.php/Ukraine</a:t>
            </a:r>
            <a:endParaRPr lang="uk-UA" sz="1100" dirty="0" smtClean="0"/>
          </a:p>
          <a:p>
            <a:pPr algn="just"/>
            <a:r>
              <a:rPr lang="en-US" sz="1100" dirty="0" smtClean="0"/>
              <a:t>DefCon.org.ua</a:t>
            </a:r>
          </a:p>
          <a:p>
            <a:pPr algn="just"/>
            <a:r>
              <a:rPr lang="uk-UA" sz="1100" dirty="0" smtClean="0"/>
              <a:t>Команді СЕРТ ДССЗЗІ</a:t>
            </a:r>
            <a:r>
              <a:rPr lang="en-US" sz="1100" dirty="0" smtClean="0"/>
              <a:t>, cert.gov.ua</a:t>
            </a:r>
            <a:endParaRPr lang="uk-UA" sz="1100" dirty="0" smtClean="0"/>
          </a:p>
          <a:p>
            <a:pPr algn="just"/>
            <a:r>
              <a:rPr lang="uk-UA" sz="1100" dirty="0" smtClean="0"/>
              <a:t>Учасникам Українського суспільства спеціалістів з інформаційної безпеки</a:t>
            </a:r>
          </a:p>
          <a:p>
            <a:pPr marL="0" lvl="0" indent="0" algn="just">
              <a:buNone/>
            </a:pPr>
            <a:endParaRPr lang="uk-UA" sz="1100" dirty="0" smtClean="0"/>
          </a:p>
          <a:p>
            <a:pPr marL="0" indent="0" algn="just">
              <a:buNone/>
            </a:pPr>
            <a:endParaRPr lang="uk-UA" sz="1100" dirty="0" smtClean="0"/>
          </a:p>
          <a:p>
            <a:pPr marL="0" lvl="0" indent="0" algn="just">
              <a:buNone/>
            </a:pPr>
            <a:endParaRPr lang="en-US" sz="1100" dirty="0" smtClean="0">
              <a:solidFill>
                <a:srgbClr val="0070C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88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wg_presenter_template_eCRSync_IV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PWG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apwg_presenter_template_eCRSync_IV</Template>
  <TotalTime>756</TotalTime>
  <Words>1920</Words>
  <Application>Microsoft Office PowerPoint</Application>
  <PresentationFormat>Екран (4:3)</PresentationFormat>
  <Paragraphs>200</Paragraphs>
  <Slides>8</Slides>
  <Notes>8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Century Gothic</vt:lpstr>
      <vt:lpstr>Impact</vt:lpstr>
      <vt:lpstr>Wingdings</vt:lpstr>
      <vt:lpstr>apwg_presenter_template_eCRSync_IV</vt:lpstr>
      <vt:lpstr>Презентація PowerPoint</vt:lpstr>
      <vt:lpstr>Звідна інформація для учасників IGF-UA</vt:lpstr>
      <vt:lpstr>Найбільш небезпечні – фізичні атаки</vt:lpstr>
      <vt:lpstr>Спецслужби РФ ефективно використовують Інтернет</vt:lpstr>
      <vt:lpstr>Держава та бізнес діють неефективно проти кібер-загроз</vt:lpstr>
      <vt:lpstr>Державні ініціативи у галузі кібер-безпеки не достатні</vt:lpstr>
      <vt:lpstr>Першочергові заходи у галузі кібер-безпеки</vt:lpstr>
      <vt:lpstr>Про доповідача та подяки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GPaharenko</dc:creator>
  <cp:lastModifiedBy>gpaharenko@gmail.com</cp:lastModifiedBy>
  <cp:revision>79</cp:revision>
  <dcterms:created xsi:type="dcterms:W3CDTF">2014-03-28T17:35:25Z</dcterms:created>
  <dcterms:modified xsi:type="dcterms:W3CDTF">2014-10-02T19:57:04Z</dcterms:modified>
</cp:coreProperties>
</file>