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7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22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77095-3DB2-B04D-A4C3-EE9DF75EB1C1}" type="datetimeFigureOut">
              <a:rPr lang="en-US" smtClean="0"/>
              <a:t>10/2/14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2F461-2C7F-0543-9F10-6F282B5A9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633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073C0-6DB6-BD4E-A46F-32A90BF04014}" type="datetimeFigureOut">
              <a:rPr lang="en-US" smtClean="0"/>
              <a:t>10/2/14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928693-E8F5-4D48-9C00-9D7A6A6A6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29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928693-E8F5-4D48-9C00-9D7A6A6A62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37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C47F-F794-114E-AF19-2CC2DADD5A34}" type="datetime1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151A2-441D-694C-AC85-486915F60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C558D-AD8B-B240-904F-D45347B5A836}" type="datetime1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151A2-441D-694C-AC85-486915F60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133AE-9A8C-734D-8593-9B6292DA9941}" type="datetime1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151A2-441D-694C-AC85-486915F60A47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57AD0-A51E-A143-AB30-839CC8F79666}" type="datetime1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151A2-441D-694C-AC85-486915F60A4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uk-U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AC23C-538B-764F-ABA2-8DCEA12DE275}" type="datetime1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151A2-441D-694C-AC85-486915F60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253CF-E558-4943-8301-D697CE543E40}" type="datetime1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151A2-441D-694C-AC85-486915F60A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ABDE4-D4D1-8842-9409-9FCFFAD97078}" type="datetime1">
              <a:rPr lang="en-US" smtClean="0"/>
              <a:t>10/2/14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151A2-441D-694C-AC85-486915F60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24594-6B65-5243-9239-714C6B86A8A9}" type="datetime1">
              <a:rPr lang="en-US" smtClean="0"/>
              <a:t>10/2/14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151A2-441D-694C-AC85-486915F60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ED6C1-D176-5144-99B9-95BFAEC56C13}" type="datetime1">
              <a:rPr lang="en-US" smtClean="0"/>
              <a:t>10/2/14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151A2-441D-694C-AC85-486915F60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8050D-2B34-8F40-932A-A2239675D195}" type="datetime1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151A2-441D-694C-AC85-486915F60A47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uk-U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uk-UA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11130-102A-C149-8AF8-2649FA3755E1}" type="datetime1">
              <a:rPr lang="en-US" smtClean="0"/>
              <a:t>10/2/14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151A2-441D-694C-AC85-486915F60A4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6BD2BFE-BBFA-C940-A74C-5FACD8A953AC}" type="datetime1">
              <a:rPr lang="en-US" smtClean="0"/>
              <a:t>10/2/14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Дмитро Котляр, 03.10.2014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F2151A2-441D-694C-AC85-486915F60A4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Click to edit Master text styles</a:t>
            </a:r>
          </a:p>
          <a:p>
            <a:pPr lvl="1"/>
            <a:r>
              <a:rPr lang="uk-UA" smtClean="0"/>
              <a:t>Second level</a:t>
            </a:r>
          </a:p>
          <a:p>
            <a:pPr lvl="2"/>
            <a:r>
              <a:rPr lang="uk-UA" smtClean="0"/>
              <a:t>Third level</a:t>
            </a:r>
          </a:p>
          <a:p>
            <a:pPr lvl="3"/>
            <a:r>
              <a:rPr lang="uk-UA" smtClean="0"/>
              <a:t>Fourth level</a:t>
            </a:r>
          </a:p>
          <a:p>
            <a:pPr lvl="4"/>
            <a:r>
              <a:rPr lang="uk-UA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89658"/>
            <a:ext cx="7772400" cy="2209671"/>
          </a:xfrm>
        </p:spPr>
        <p:txBody>
          <a:bodyPr>
            <a:normAutofit/>
          </a:bodyPr>
          <a:lstStyle/>
          <a:p>
            <a:r>
              <a:rPr lang="uk-UA" sz="5000" b="1" dirty="0" smtClean="0"/>
              <a:t>Д</a:t>
            </a:r>
            <a:r>
              <a:rPr lang="uk-UA" sz="5000" b="1" dirty="0" smtClean="0"/>
              <a:t>оступ до інформації </a:t>
            </a:r>
            <a:br>
              <a:rPr lang="uk-UA" sz="5000" b="1" dirty="0" smtClean="0"/>
            </a:br>
            <a:r>
              <a:rPr lang="uk-UA" sz="5000" b="1" dirty="0" smtClean="0"/>
              <a:t>у формі “відкритих даних”</a:t>
            </a:r>
            <a:endParaRPr lang="en-US" sz="5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18581"/>
            <a:ext cx="6400800" cy="993941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smtClean="0"/>
              <a:t>Дмитро </a:t>
            </a:r>
            <a:r>
              <a:rPr lang="uk-UA" b="1" dirty="0" smtClean="0"/>
              <a:t>Котляр</a:t>
            </a:r>
            <a:endParaRPr lang="en-US" b="1" dirty="0" smtClean="0"/>
          </a:p>
          <a:p>
            <a:r>
              <a:rPr lang="uk-UA" b="1" dirty="0"/>
              <a:t>V </a:t>
            </a:r>
            <a:r>
              <a:rPr lang="uk-UA" b="1" dirty="0" smtClean="0"/>
              <a:t>Український форум з управління Інтернетом</a:t>
            </a:r>
            <a:endParaRPr lang="uk-UA" b="1" dirty="0" smtClean="0"/>
          </a:p>
          <a:p>
            <a:r>
              <a:rPr lang="uk-UA" b="1" dirty="0" smtClean="0"/>
              <a:t>Київ, 3 жовтня 2014 року</a:t>
            </a:r>
            <a:endParaRPr lang="uk-UA" b="1" dirty="0" smtClean="0"/>
          </a:p>
          <a:p>
            <a:endParaRPr lang="en-US" b="1" dirty="0"/>
          </a:p>
        </p:txBody>
      </p:sp>
      <p:pic>
        <p:nvPicPr>
          <p:cNvPr id="5" name="Picture 2" descr="\\Stolichnaya\information_society\Visibility\Logo_20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900" y="226556"/>
            <a:ext cx="56642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937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678609"/>
            <a:ext cx="7408333" cy="4447554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“Про громадські об’єднання”</a:t>
            </a:r>
            <a:r>
              <a:rPr lang="uk-UA" dirty="0" smtClean="0"/>
              <a:t> – Реєстр ГО</a:t>
            </a:r>
          </a:p>
          <a:p>
            <a:r>
              <a:rPr lang="uk-UA" b="1" dirty="0" smtClean="0"/>
              <a:t>“Про вищу освіту”</a:t>
            </a:r>
            <a:r>
              <a:rPr lang="uk-UA" dirty="0" smtClean="0"/>
              <a:t> – Реєстр ВНЗ</a:t>
            </a:r>
          </a:p>
          <a:p>
            <a:r>
              <a:rPr lang="uk-UA" b="1" dirty="0" smtClean="0"/>
              <a:t>“Про здійснення державних закупівель”</a:t>
            </a:r>
            <a:r>
              <a:rPr lang="uk-UA" dirty="0" smtClean="0"/>
              <a:t> – інформація про закупівлі</a:t>
            </a:r>
          </a:p>
          <a:p>
            <a:r>
              <a:rPr lang="uk-UA" b="1" dirty="0" smtClean="0"/>
              <a:t>“Про державну реєстрацію юросіб і ФОП”</a:t>
            </a:r>
            <a:r>
              <a:rPr lang="uk-UA" dirty="0" smtClean="0"/>
              <a:t> – ЄДР</a:t>
            </a:r>
          </a:p>
          <a:p>
            <a:r>
              <a:rPr lang="uk-UA" b="1" dirty="0" smtClean="0"/>
              <a:t>“Про цінні папери та фондовий ринок”</a:t>
            </a:r>
            <a:r>
              <a:rPr lang="uk-UA" dirty="0" smtClean="0"/>
              <a:t> – Інфобаза про ринок цінних паперів</a:t>
            </a:r>
          </a:p>
          <a:p>
            <a:r>
              <a:rPr lang="uk-UA" b="1" dirty="0" smtClean="0"/>
              <a:t>“Про управління об’єктами державної власності”</a:t>
            </a:r>
            <a:r>
              <a:rPr lang="uk-UA" dirty="0" smtClean="0"/>
              <a:t> – Реєстр об’єктів державної власності</a:t>
            </a:r>
          </a:p>
          <a:p>
            <a:r>
              <a:rPr lang="uk-UA" b="1" dirty="0" smtClean="0"/>
              <a:t>“Про телебачення і радіомовлення”</a:t>
            </a:r>
            <a:r>
              <a:rPr lang="uk-UA" dirty="0" smtClean="0"/>
              <a:t> – Держреєстр телерадіоорганізацій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Зміни до інших законів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97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43652"/>
            <a:ext cx="7408333" cy="4182511"/>
          </a:xfrm>
        </p:spPr>
        <p:txBody>
          <a:bodyPr>
            <a:normAutofit fontScale="85000" lnSpcReduction="10000"/>
          </a:bodyPr>
          <a:lstStyle/>
          <a:p>
            <a:r>
              <a:rPr lang="uk-UA" sz="2800" b="1" dirty="0" smtClean="0"/>
              <a:t>“Відкриті дані”</a:t>
            </a:r>
            <a:r>
              <a:rPr lang="uk-UA" sz="2800" dirty="0" smtClean="0"/>
              <a:t> – масиви (набори) даних, які можуть вільно використовуватися, у т.ч. повторно використовуватися та поширюватися, та які надаються/оприлюднюються у формі, що дозволяє їх машинозчитування без попереднього втручання людини.</a:t>
            </a:r>
          </a:p>
          <a:p>
            <a:r>
              <a:rPr lang="uk-UA" sz="2800" b="1" dirty="0" smtClean="0"/>
              <a:t>Повторне використання</a:t>
            </a:r>
            <a:r>
              <a:rPr lang="uk-UA" sz="2800" dirty="0" smtClean="0"/>
              <a:t> – використання фізичними та юридичними особами даних, які знаходяться в органах влади, у комерційних або некомерційних цілях, що відрізняються від первинних завдань, для виконання яких дані були зібрані (створені)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Поняття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501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43652"/>
            <a:ext cx="7408333" cy="4182511"/>
          </a:xfrm>
        </p:spPr>
        <p:txBody>
          <a:bodyPr/>
          <a:lstStyle/>
          <a:p>
            <a:pPr marL="273050" lvl="1" indent="-273050">
              <a:tabLst>
                <a:tab pos="354013" algn="l"/>
              </a:tabLst>
            </a:pPr>
            <a:r>
              <a:rPr lang="uk-UA" dirty="0" smtClean="0"/>
              <a:t>Право особи на </a:t>
            </a:r>
            <a:r>
              <a:rPr lang="uk-UA" dirty="0"/>
              <a:t>доступ та наступне вільне використання</a:t>
            </a:r>
          </a:p>
          <a:p>
            <a:pPr marL="273050" lvl="1" indent="-273050">
              <a:tabLst>
                <a:tab pos="354013" algn="l"/>
              </a:tabLst>
            </a:pPr>
            <a:r>
              <a:rPr lang="uk-UA" dirty="0"/>
              <a:t>Засіб демократичного контролю за владою, інструмент запобігання і виявлення корупції, участі громадськості у прийнятті </a:t>
            </a:r>
            <a:r>
              <a:rPr lang="uk-UA" dirty="0" smtClean="0"/>
              <a:t>рішень</a:t>
            </a:r>
          </a:p>
          <a:p>
            <a:pPr marL="273050" lvl="1" indent="-273050">
              <a:tabLst>
                <a:tab pos="354013" algn="l"/>
              </a:tabLst>
            </a:pPr>
            <a:r>
              <a:rPr lang="uk-UA" dirty="0" smtClean="0"/>
              <a:t>Півищення ефективності публічної адміністрації, покращення якості публічних послуг</a:t>
            </a:r>
          </a:p>
          <a:p>
            <a:pPr marL="273050" lvl="1" indent="-273050">
              <a:tabLst>
                <a:tab pos="354013" algn="l"/>
              </a:tabLst>
            </a:pPr>
            <a:r>
              <a:rPr lang="uk-UA" dirty="0" smtClean="0"/>
              <a:t>Економічний актив, що має здатність створювати нову вартість, стимулює бізнес активність та інвестиції, новий ринок інформаційних послуг</a:t>
            </a:r>
          </a:p>
          <a:p>
            <a:pPr marL="273050" lvl="1" indent="-273050">
              <a:tabLst>
                <a:tab pos="354013" algn="l"/>
              </a:tabLst>
            </a:pPr>
            <a:r>
              <a:rPr lang="uk-UA" dirty="0" smtClean="0"/>
              <a:t>Необхідний елемент сучасної економіки знань, розвиток інновацій</a:t>
            </a:r>
          </a:p>
          <a:p>
            <a:pPr marL="273050" lvl="1" indent="-273050">
              <a:tabLst>
                <a:tab pos="354013" algn="l"/>
              </a:tabLst>
            </a:pPr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Важливість відкритих даних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986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99478"/>
            <a:ext cx="7408333" cy="4461565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Відсутнє право на повторне використання інформації</a:t>
            </a:r>
          </a:p>
          <a:p>
            <a:r>
              <a:rPr lang="uk-UA" b="1" dirty="0" smtClean="0"/>
              <a:t>Відсутній обов’язок розпорядників оприлюднювати </a:t>
            </a:r>
            <a:r>
              <a:rPr lang="uk-UA" b="1" dirty="0" smtClean="0"/>
              <a:t>інформацію у формі “відкритих даних”</a:t>
            </a:r>
            <a:endParaRPr lang="uk-UA" b="1" dirty="0" smtClean="0"/>
          </a:p>
          <a:p>
            <a:r>
              <a:rPr lang="uk-UA" b="1" dirty="0" smtClean="0"/>
              <a:t>Відсутня інфраструктура “відкритих даних”: повноваження встановлювати технічні вимоги до якості і форматів, обов’язок </a:t>
            </a:r>
            <a:r>
              <a:rPr lang="uk-UA" b="1" dirty="0" smtClean="0"/>
              <a:t>і </a:t>
            </a:r>
            <a:r>
              <a:rPr lang="uk-UA" b="1" dirty="0" smtClean="0"/>
              <a:t>порядок оприлюднення, центральний депозитарій тощо</a:t>
            </a:r>
          </a:p>
          <a:p>
            <a:r>
              <a:rPr lang="uk-UA" b="1" dirty="0" smtClean="0"/>
              <a:t>Окремі закони встановлюють обмеження щодо оприлюднення масивів даних</a:t>
            </a:r>
          </a:p>
          <a:p>
            <a:r>
              <a:rPr lang="uk-UA" b="1" dirty="0" smtClean="0"/>
              <a:t>Захист </a:t>
            </a:r>
            <a:r>
              <a:rPr lang="uk-UA" b="1" dirty="0" smtClean="0"/>
              <a:t>персональних даних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Проблеми законодавчого регулювання</a:t>
            </a:r>
            <a:endParaRPr lang="en-US" b="1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86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586185"/>
          </a:xfrm>
        </p:spPr>
        <p:txBody>
          <a:bodyPr>
            <a:normAutofit/>
          </a:bodyPr>
          <a:lstStyle/>
          <a:p>
            <a:r>
              <a:rPr lang="uk-UA" sz="3200" dirty="0" smtClean="0"/>
              <a:t>Концепція Законопроекту</a:t>
            </a:r>
            <a:endParaRPr lang="uk-UA" sz="3200" dirty="0" smtClean="0"/>
          </a:p>
          <a:p>
            <a:r>
              <a:rPr lang="uk-UA" sz="3200" dirty="0" smtClean="0"/>
              <a:t>Проект Закону “Про внесення змін до деяких законів України щодо доступу до публічної інформації у формі відкритих даних”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Вирішення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76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031999"/>
            <a:ext cx="7408333" cy="4218165"/>
          </a:xfrm>
        </p:spPr>
        <p:txBody>
          <a:bodyPr>
            <a:normAutofit fontScale="92500" lnSpcReduction="20000"/>
          </a:bodyPr>
          <a:lstStyle/>
          <a:p>
            <a:r>
              <a:rPr lang="uk-UA" sz="3200" dirty="0" smtClean="0"/>
              <a:t>Право на повторне використання </a:t>
            </a:r>
            <a:r>
              <a:rPr lang="uk-UA" sz="3200" dirty="0" smtClean="0"/>
              <a:t>інформації</a:t>
            </a:r>
            <a:endParaRPr lang="uk-UA" sz="3200" dirty="0" smtClean="0"/>
          </a:p>
          <a:p>
            <a:r>
              <a:rPr lang="uk-UA" sz="3200" dirty="0" smtClean="0"/>
              <a:t>Обмеження на повторне використання</a:t>
            </a:r>
            <a:r>
              <a:rPr lang="uk-UA" sz="3200" dirty="0" smtClean="0"/>
              <a:t>?</a:t>
            </a:r>
          </a:p>
          <a:p>
            <a:r>
              <a:rPr lang="uk-UA" sz="3200" dirty="0" smtClean="0"/>
              <a:t>Розширення обов’язків відповідальних осіб (підрозділів)</a:t>
            </a:r>
          </a:p>
          <a:p>
            <a:r>
              <a:rPr lang="uk-UA" sz="3200" dirty="0" smtClean="0"/>
              <a:t>Обов’язок розпорядників оприлюднювати інформацію у формі відкритих даних: </a:t>
            </a:r>
          </a:p>
          <a:p>
            <a:pPr lvl="2"/>
            <a:r>
              <a:rPr lang="uk-UA" sz="2800" dirty="0" smtClean="0"/>
              <a:t>на своїх веб-сайтах </a:t>
            </a:r>
          </a:p>
          <a:p>
            <a:pPr lvl="2"/>
            <a:r>
              <a:rPr lang="uk-UA" sz="2800" dirty="0" smtClean="0"/>
              <a:t>на центральному веб-порталі ВД</a:t>
            </a:r>
            <a:endParaRPr lang="uk-UA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/>
              <a:t>Основні положення законопроекту</a:t>
            </a:r>
            <a:br>
              <a:rPr lang="uk-UA" sz="3200" b="1" dirty="0" smtClean="0"/>
            </a:br>
            <a:r>
              <a:rPr lang="uk-UA" sz="3200" b="1" dirty="0" smtClean="0"/>
              <a:t>(зміни до ЗУ “Про доступ до публічної інформації”)</a:t>
            </a:r>
            <a:endParaRPr lang="en-US" sz="32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Дмитро</a:t>
            </a:r>
            <a:r>
              <a:rPr lang="en-US" dirty="0" smtClean="0"/>
              <a:t> </a:t>
            </a:r>
            <a:r>
              <a:rPr lang="en-US" dirty="0" err="1" smtClean="0"/>
              <a:t>Котляр</a:t>
            </a:r>
            <a:r>
              <a:rPr lang="en-US" dirty="0" smtClean="0"/>
              <a:t>, </a:t>
            </a:r>
            <a:r>
              <a:rPr lang="en-US" dirty="0" smtClean="0"/>
              <a:t>03</a:t>
            </a:r>
            <a:r>
              <a:rPr lang="en-US" dirty="0" smtClean="0"/>
              <a:t>.10.2014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536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00696"/>
            <a:ext cx="7408333" cy="4538869"/>
          </a:xfrm>
        </p:spPr>
        <p:txBody>
          <a:bodyPr>
            <a:normAutofit/>
          </a:bodyPr>
          <a:lstStyle/>
          <a:p>
            <a:r>
              <a:rPr lang="uk-UA" b="1" u="sng" dirty="0"/>
              <a:t>Поняття “відкритих даних”</a:t>
            </a:r>
          </a:p>
          <a:p>
            <a:pPr marL="0" indent="0">
              <a:spcBef>
                <a:spcPts val="1224"/>
              </a:spcBef>
              <a:buNone/>
            </a:pPr>
            <a:r>
              <a:rPr lang="uk-UA" b="1" i="1" dirty="0"/>
              <a:t>“</a:t>
            </a:r>
            <a:r>
              <a:rPr lang="uk-UA" b="1" i="1" dirty="0" smtClean="0"/>
              <a:t>структуровані </a:t>
            </a:r>
            <a:r>
              <a:rPr lang="ru-RU" b="1" i="1" dirty="0" err="1" smtClean="0"/>
              <a:t>наб</a:t>
            </a:r>
            <a:r>
              <a:rPr lang="uk-UA" b="1" i="1" dirty="0" smtClean="0"/>
              <a:t>ори</a:t>
            </a:r>
            <a:r>
              <a:rPr lang="ru-RU" b="1" i="1" dirty="0" smtClean="0"/>
              <a:t> </a:t>
            </a:r>
            <a:r>
              <a:rPr lang="ru-RU" b="1" i="1" dirty="0" err="1"/>
              <a:t>даних</a:t>
            </a:r>
            <a:r>
              <a:rPr lang="ru-RU" b="1" i="1" dirty="0"/>
              <a:t> </a:t>
            </a:r>
            <a:r>
              <a:rPr lang="ru-RU" b="1" i="1" dirty="0" smtClean="0"/>
              <a:t>у </a:t>
            </a:r>
            <a:r>
              <a:rPr lang="ru-RU" b="1" i="1" dirty="0" err="1"/>
              <a:t>форматі</a:t>
            </a:r>
            <a:r>
              <a:rPr lang="ru-RU" b="1" i="1" dirty="0"/>
              <a:t>, </a:t>
            </a:r>
            <a:r>
              <a:rPr lang="ru-RU" b="1" i="1" dirty="0" err="1"/>
              <a:t>що</a:t>
            </a:r>
            <a:r>
              <a:rPr lang="ru-RU" b="1" i="1" dirty="0"/>
              <a:t> </a:t>
            </a:r>
            <a:r>
              <a:rPr lang="ru-RU" b="1" i="1" dirty="0" err="1"/>
              <a:t>дозволяє</a:t>
            </a:r>
            <a:r>
              <a:rPr lang="ru-RU" b="1" i="1" dirty="0"/>
              <a:t> </a:t>
            </a:r>
            <a:r>
              <a:rPr lang="ru-RU" b="1" i="1" dirty="0" err="1"/>
              <a:t>автоматизоване</a:t>
            </a:r>
            <a:r>
              <a:rPr lang="ru-RU" b="1" i="1" dirty="0"/>
              <a:t> </a:t>
            </a:r>
            <a:r>
              <a:rPr lang="ru-RU" b="1" i="1" dirty="0" err="1"/>
              <a:t>оброблення</a:t>
            </a:r>
            <a:r>
              <a:rPr lang="ru-RU" b="1" i="1" dirty="0"/>
              <a:t> </a:t>
            </a:r>
            <a:r>
              <a:rPr lang="ru-RU" b="1" i="1" dirty="0" smtClean="0"/>
              <a:t>таких </a:t>
            </a:r>
            <a:r>
              <a:rPr lang="ru-RU" b="1" i="1" dirty="0" err="1" smtClean="0"/>
              <a:t>даних</a:t>
            </a:r>
            <a:r>
              <a:rPr lang="ru-RU" b="1" i="1" dirty="0" smtClean="0"/>
              <a:t> </a:t>
            </a:r>
            <a:r>
              <a:rPr lang="ru-RU" b="1" i="1" dirty="0" err="1"/>
              <a:t>програмними</a:t>
            </a:r>
            <a:r>
              <a:rPr lang="ru-RU" b="1" i="1" dirty="0"/>
              <a:t> </a:t>
            </a:r>
            <a:r>
              <a:rPr lang="ru-RU" b="1" i="1" dirty="0" err="1"/>
              <a:t>засобами</a:t>
            </a:r>
            <a:r>
              <a:rPr lang="ru-RU" b="1" i="1" dirty="0"/>
              <a:t> </a:t>
            </a:r>
            <a:r>
              <a:rPr lang="ru-RU" b="1" i="1" dirty="0" smtClean="0"/>
              <a:t>з </a:t>
            </a:r>
            <a:r>
              <a:rPr lang="ru-RU" b="1" i="1" dirty="0"/>
              <a:t>метою </a:t>
            </a:r>
            <a:r>
              <a:rPr lang="ru-RU" b="1" i="1" dirty="0" err="1" smtClean="0"/>
              <a:t>наступного</a:t>
            </a:r>
            <a:r>
              <a:rPr lang="ru-RU" b="1" i="1" dirty="0" smtClean="0"/>
              <a:t> </a:t>
            </a:r>
            <a:r>
              <a:rPr lang="ru-RU" b="1" i="1" dirty="0" err="1" smtClean="0"/>
              <a:t>використання</a:t>
            </a:r>
            <a:r>
              <a:rPr lang="ru-RU" b="1" i="1" dirty="0"/>
              <a:t>.</a:t>
            </a:r>
            <a:r>
              <a:rPr lang="uk-UA" b="1" i="1" dirty="0" smtClean="0"/>
              <a:t>”</a:t>
            </a:r>
          </a:p>
          <a:p>
            <a:pPr marL="0" indent="0">
              <a:buNone/>
            </a:pPr>
            <a:endParaRPr lang="en-US" sz="1500" dirty="0"/>
          </a:p>
          <a:p>
            <a:r>
              <a:rPr lang="uk-UA" dirty="0" smtClean="0"/>
              <a:t>Вимоги до формату наборів даних (електронних документів), їх сумісності, порядок функціонування центрального веб-порталу ВД та оприлюднення на ньому інформації визначаються Кабінетом Міністрів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/>
              <a:t>Основні положення </a:t>
            </a:r>
            <a:r>
              <a:rPr lang="uk-UA" sz="3200" b="1" dirty="0" smtClean="0"/>
              <a:t>законопроекту</a:t>
            </a:r>
            <a:endParaRPr lang="en-US" sz="32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02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84751"/>
            <a:ext cx="8377583" cy="3754802"/>
          </a:xfrm>
        </p:spPr>
        <p:txBody>
          <a:bodyPr>
            <a:normAutofit/>
          </a:bodyPr>
          <a:lstStyle/>
          <a:p>
            <a:pPr marL="274320" lvl="2" indent="-274320">
              <a:buFont typeface="Arial"/>
              <a:buChar char="•"/>
            </a:pPr>
            <a:r>
              <a:rPr lang="uk-UA" sz="2400" dirty="0" smtClean="0"/>
              <a:t>Уповноважений </a:t>
            </a:r>
            <a:r>
              <a:rPr lang="uk-UA" sz="2400" dirty="0" smtClean="0"/>
              <a:t>орган з питань </a:t>
            </a:r>
            <a:r>
              <a:rPr lang="uk-UA" sz="2400" dirty="0" smtClean="0"/>
              <a:t>ВД – визначається Урядом</a:t>
            </a:r>
            <a:endParaRPr lang="uk-UA" sz="2400" dirty="0" smtClean="0"/>
          </a:p>
          <a:p>
            <a:pPr marL="274320" lvl="2" indent="-274320">
              <a:buFont typeface="Arial"/>
              <a:buChar char="•"/>
            </a:pPr>
            <a:r>
              <a:rPr lang="uk-UA" sz="2400" u="sng" dirty="0" smtClean="0"/>
              <a:t>Уповноважений орган</a:t>
            </a:r>
            <a:r>
              <a:rPr lang="uk-UA" sz="2400" dirty="0" smtClean="0"/>
              <a:t>:</a:t>
            </a:r>
          </a:p>
          <a:p>
            <a:pPr marL="561657" lvl="3" indent="-274320">
              <a:buFont typeface="Arial"/>
              <a:buChar char="•"/>
            </a:pPr>
            <a:r>
              <a:rPr lang="uk-UA" sz="2200" dirty="0" smtClean="0"/>
              <a:t>Забезпечує роботу центрального веб-порталу ВД</a:t>
            </a:r>
          </a:p>
          <a:p>
            <a:pPr marL="561657" lvl="3" indent="-274320">
              <a:buFont typeface="Arial"/>
              <a:buChar char="•"/>
            </a:pPr>
            <a:r>
              <a:rPr lang="uk-UA" sz="2200" dirty="0" smtClean="0"/>
              <a:t>Визначає технічні стандарти створення та оприлюднення ВД</a:t>
            </a:r>
          </a:p>
          <a:p>
            <a:pPr marL="561657" lvl="3" indent="-274320">
              <a:buFont typeface="Arial"/>
              <a:buChar char="•"/>
            </a:pPr>
            <a:r>
              <a:rPr lang="uk-UA" sz="2200" dirty="0" smtClean="0"/>
              <a:t>Перевіряє набори даних на відповідність стандартам</a:t>
            </a:r>
          </a:p>
          <a:p>
            <a:pPr marL="561657" lvl="3" indent="-274320">
              <a:buFont typeface="Arial"/>
              <a:buChar char="•"/>
            </a:pPr>
            <a:r>
              <a:rPr lang="uk-UA" sz="2200" dirty="0" smtClean="0"/>
              <a:t>Консультує розпорядників</a:t>
            </a:r>
          </a:p>
          <a:p>
            <a:pPr marL="561657" lvl="3" indent="-274320">
              <a:buFont typeface="Arial"/>
              <a:buChar char="•"/>
            </a:pPr>
            <a:r>
              <a:rPr lang="uk-UA" sz="2200" dirty="0" smtClean="0"/>
              <a:t>Проводить моніторинг та аналіз практики оприлюднення ВД</a:t>
            </a:r>
          </a:p>
          <a:p>
            <a:pPr marL="561657" lvl="3" indent="-274320">
              <a:buFont typeface="Arial"/>
              <a:buChar char="•"/>
            </a:pPr>
            <a:r>
              <a:rPr lang="uk-UA" sz="2200" dirty="0" smtClean="0"/>
              <a:t>Готує щорічний звіт</a:t>
            </a:r>
            <a:endParaRPr lang="uk-UA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/>
              <a:t>Основні положення </a:t>
            </a:r>
            <a:r>
              <a:rPr lang="uk-UA" sz="3600" b="1" dirty="0" smtClean="0"/>
              <a:t>законопроекту</a:t>
            </a:r>
            <a:endParaRPr lang="en-US" sz="3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36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30783"/>
            <a:ext cx="7598281" cy="389538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 smtClean="0"/>
              <a:t>Оприлюднення/надання на </a:t>
            </a:r>
            <a:r>
              <a:rPr lang="uk-UA" dirty="0" smtClean="0"/>
              <a:t>запит – у разі виконання однієї з таких умов:</a:t>
            </a:r>
            <a:endParaRPr lang="uk-UA" dirty="0" smtClean="0"/>
          </a:p>
          <a:p>
            <a:pPr marL="457200" lvl="0" indent="-457200">
              <a:buFont typeface="+mj-lt"/>
              <a:buAutoNum type="arabicParenR"/>
            </a:pPr>
            <a:r>
              <a:rPr lang="uk-UA" dirty="0" smtClean="0"/>
              <a:t>проведення анонімізації (знеособлення), </a:t>
            </a:r>
            <a:r>
              <a:rPr lang="uk-UA" dirty="0"/>
              <a:t>тобто вилучення даних, які дозволяють ідентифікувати особу;</a:t>
            </a:r>
            <a:endParaRPr lang="en-US" dirty="0"/>
          </a:p>
          <a:p>
            <a:pPr marL="457200" lvl="0" indent="-457200">
              <a:buFont typeface="+mj-lt"/>
              <a:buAutoNum type="arabicParenR"/>
            </a:pPr>
            <a:r>
              <a:rPr lang="uk-UA" dirty="0" smtClean="0"/>
              <a:t>наявність </a:t>
            </a:r>
            <a:r>
              <a:rPr lang="uk-UA" dirty="0"/>
              <a:t>згоди </a:t>
            </a:r>
            <a:r>
              <a:rPr lang="uk-UA" dirty="0" smtClean="0"/>
              <a:t>фізичної особи суб’єкта </a:t>
            </a:r>
            <a:r>
              <a:rPr lang="uk-UA" dirty="0"/>
              <a:t>даних;</a:t>
            </a:r>
            <a:endParaRPr lang="en-US" dirty="0"/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/>
              <a:t>закон </a:t>
            </a:r>
            <a:r>
              <a:rPr lang="ru-RU" dirty="0"/>
              <a:t>прямо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оприлюднення</a:t>
            </a:r>
            <a:r>
              <a:rPr lang="ru-RU" dirty="0"/>
              <a:t> таких </a:t>
            </a:r>
            <a:r>
              <a:rPr lang="ru-RU" dirty="0" err="1"/>
              <a:t>даних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оприлюднення</a:t>
            </a:r>
            <a:r>
              <a:rPr lang="ru-RU" dirty="0" smtClean="0"/>
              <a:t> </a:t>
            </a:r>
            <a:r>
              <a:rPr lang="ru-RU" dirty="0" err="1"/>
              <a:t>суспільно</a:t>
            </a:r>
            <a:r>
              <a:rPr lang="ru-RU" dirty="0"/>
              <a:t> </a:t>
            </a:r>
            <a:r>
              <a:rPr lang="ru-RU" dirty="0" err="1"/>
              <a:t>необхідної</a:t>
            </a:r>
            <a:r>
              <a:rPr lang="ru-RU" dirty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)</a:t>
            </a:r>
            <a:r>
              <a:rPr lang="ru-RU" dirty="0"/>
              <a:t>;</a:t>
            </a:r>
            <a:r>
              <a:rPr lang="ru-RU" baseline="30000" dirty="0"/>
              <a:t> </a:t>
            </a:r>
            <a:endParaRPr lang="en-US" dirty="0"/>
          </a:p>
          <a:p>
            <a:pPr marL="457200" lvl="0" indent="-457200">
              <a:buFont typeface="+mj-lt"/>
              <a:buAutoNum type="arabicParenR"/>
            </a:pPr>
            <a:r>
              <a:rPr lang="ru-RU" dirty="0" smtClean="0"/>
              <a:t>закон </a:t>
            </a:r>
            <a:r>
              <a:rPr lang="ru-RU" dirty="0"/>
              <a:t>прямо </a:t>
            </a:r>
            <a:r>
              <a:rPr lang="ru-RU" dirty="0" err="1" smtClean="0"/>
              <a:t>забороняє</a:t>
            </a:r>
            <a:r>
              <a:rPr lang="ru-RU" dirty="0" smtClean="0"/>
              <a:t> </a:t>
            </a:r>
            <a:r>
              <a:rPr lang="ru-RU" dirty="0" err="1"/>
              <a:t>обмежувати</a:t>
            </a:r>
            <a:r>
              <a:rPr lang="ru-RU" dirty="0"/>
              <a:t> доступ до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фізичну</a:t>
            </a:r>
            <a:r>
              <a:rPr lang="ru-RU" dirty="0"/>
              <a:t> </a:t>
            </a:r>
            <a:r>
              <a:rPr lang="ru-RU" dirty="0" smtClean="0"/>
              <a:t>особу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Основні положення </a:t>
            </a:r>
            <a:r>
              <a:rPr lang="uk-UA" b="1" dirty="0" smtClean="0"/>
              <a:t>законопроекту</a:t>
            </a:r>
            <a:br>
              <a:rPr lang="uk-UA" b="1" dirty="0" smtClean="0"/>
            </a:br>
            <a:r>
              <a:rPr lang="uk-UA" b="1" u="sng" dirty="0"/>
              <a:t>Захист персональних даних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Дмитро Котляр, 03.10.2014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5637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191</TotalTime>
  <Words>558</Words>
  <Application>Microsoft Macintosh PowerPoint</Application>
  <PresentationFormat>On-screen Show (4:3)</PresentationFormat>
  <Paragraphs>67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Доступ до інформації  у формі “відкритих даних”</vt:lpstr>
      <vt:lpstr>Поняття</vt:lpstr>
      <vt:lpstr>Важливість відкритих даних</vt:lpstr>
      <vt:lpstr>Проблеми законодавчого регулювання</vt:lpstr>
      <vt:lpstr>Вирішення</vt:lpstr>
      <vt:lpstr>Основні положення законопроекту (зміни до ЗУ “Про доступ до публічної інформації”)</vt:lpstr>
      <vt:lpstr>Основні положення законопроекту</vt:lpstr>
      <vt:lpstr>Основні положення законопроекту</vt:lpstr>
      <vt:lpstr>Основні положення законопроекту Захист персональних даних</vt:lpstr>
      <vt:lpstr>Зміни до інших законів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Концепція законопроекту про “відкриті дані”</dc:title>
  <dc:creator>Dmytro Kotlyar</dc:creator>
  <cp:lastModifiedBy>Dmytro Kotlyar</cp:lastModifiedBy>
  <cp:revision>47</cp:revision>
  <cp:lastPrinted>2014-07-17T11:31:32Z</cp:lastPrinted>
  <dcterms:created xsi:type="dcterms:W3CDTF">2014-07-17T10:49:18Z</dcterms:created>
  <dcterms:modified xsi:type="dcterms:W3CDTF">2014-10-02T18:23:36Z</dcterms:modified>
</cp:coreProperties>
</file>